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72" r:id="rId1"/>
    <p:sldMasterId id="2147483685" r:id="rId2"/>
    <p:sldMasterId id="2147483690" r:id="rId3"/>
  </p:sldMasterIdLst>
  <p:notesMasterIdLst>
    <p:notesMasterId r:id="rId20"/>
  </p:notesMasterIdLst>
  <p:handoutMasterIdLst>
    <p:handoutMasterId r:id="rId21"/>
  </p:handoutMasterIdLst>
  <p:sldIdLst>
    <p:sldId id="257" r:id="rId4"/>
    <p:sldId id="272" r:id="rId5"/>
    <p:sldId id="274" r:id="rId6"/>
    <p:sldId id="276" r:id="rId7"/>
    <p:sldId id="273" r:id="rId8"/>
    <p:sldId id="268" r:id="rId9"/>
    <p:sldId id="258" r:id="rId10"/>
    <p:sldId id="277" r:id="rId11"/>
    <p:sldId id="259" r:id="rId12"/>
    <p:sldId id="278" r:id="rId13"/>
    <p:sldId id="279" r:id="rId14"/>
    <p:sldId id="260" r:id="rId15"/>
    <p:sldId id="280" r:id="rId16"/>
    <p:sldId id="281" r:id="rId17"/>
    <p:sldId id="270" r:id="rId18"/>
    <p:sldId id="266" r:id="rId19"/>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a:srgbClr val="30353F"/>
    <a:srgbClr val="43CDD9"/>
    <a:srgbClr val="667181"/>
    <a:srgbClr val="BABABA"/>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879" autoAdjust="0"/>
    <p:restoredTop sz="94652" autoAdjust="0"/>
  </p:normalViewPr>
  <p:slideViewPr>
    <p:cSldViewPr snapToGrid="0" showGuides="1">
      <p:cViewPr varScale="1">
        <p:scale>
          <a:sx n="78" d="100"/>
          <a:sy n="78" d="100"/>
        </p:scale>
        <p:origin x="72" y="110"/>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varScale="1">
        <p:scale>
          <a:sx n="88" d="100"/>
          <a:sy n="88" d="100"/>
        </p:scale>
        <p:origin x="379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itaminez\Dropbox\EST%20Etudes\EST\Licence%20pro%20SIBD\S5\6-%20M&#233;thodes%20AGILES\Projet%20SAFE\Presentation\Conception%20d'un%20syst&#232;me%20d'Aide%20&#224;%20la%20d&#233;cision%20Fonctionnelle%20en%20Cybers&#233;curit&#233;.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Vitaminez\Dropbox\EST%20Etudes\EST\Licence%20pro%20SIBD\S5\6-%20M&#233;thodes%20AGILES\Projet%20SAFE\Presentation\Conception%20d'un%20syst&#232;me%20d'Aide%20&#224;%20la%20d&#233;cision%20Fonctionnelle%20en%20Cybers&#233;curit&#233;.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fr-FR"/>
              <a:t>Burndown</a:t>
            </a:r>
            <a:r>
              <a:rPr lang="fr-FR" baseline="0"/>
              <a:t>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plotArea>
      <c:layout/>
      <c:lineChart>
        <c:grouping val="standard"/>
        <c:varyColors val="0"/>
        <c:ser>
          <c:idx val="0"/>
          <c:order val="0"/>
          <c:tx>
            <c:strRef>
              <c:f>'burndown chart'!$C$2</c:f>
              <c:strCache>
                <c:ptCount val="1"/>
                <c:pt idx="0">
                  <c:v>Planned (h)</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chart'!$C$3:$C$26</c:f>
              <c:numCache>
                <c:formatCode>General</c:formatCode>
                <c:ptCount val="24"/>
                <c:pt idx="0">
                  <c:v>24</c:v>
                </c:pt>
                <c:pt idx="1">
                  <c:v>23</c:v>
                </c:pt>
                <c:pt idx="2">
                  <c:v>22</c:v>
                </c:pt>
                <c:pt idx="3">
                  <c:v>21</c:v>
                </c:pt>
                <c:pt idx="4">
                  <c:v>20</c:v>
                </c:pt>
                <c:pt idx="5">
                  <c:v>19</c:v>
                </c:pt>
                <c:pt idx="6">
                  <c:v>18</c:v>
                </c:pt>
                <c:pt idx="7">
                  <c:v>17</c:v>
                </c:pt>
                <c:pt idx="8">
                  <c:v>16</c:v>
                </c:pt>
                <c:pt idx="9">
                  <c:v>15</c:v>
                </c:pt>
                <c:pt idx="10">
                  <c:v>14</c:v>
                </c:pt>
                <c:pt idx="11">
                  <c:v>13</c:v>
                </c:pt>
                <c:pt idx="12">
                  <c:v>12</c:v>
                </c:pt>
                <c:pt idx="13">
                  <c:v>11</c:v>
                </c:pt>
                <c:pt idx="14">
                  <c:v>10</c:v>
                </c:pt>
                <c:pt idx="15">
                  <c:v>9</c:v>
                </c:pt>
                <c:pt idx="16">
                  <c:v>8</c:v>
                </c:pt>
                <c:pt idx="17">
                  <c:v>7</c:v>
                </c:pt>
                <c:pt idx="18">
                  <c:v>6</c:v>
                </c:pt>
                <c:pt idx="19">
                  <c:v>5</c:v>
                </c:pt>
                <c:pt idx="20">
                  <c:v>4</c:v>
                </c:pt>
                <c:pt idx="21">
                  <c:v>3</c:v>
                </c:pt>
                <c:pt idx="22">
                  <c:v>2</c:v>
                </c:pt>
                <c:pt idx="23">
                  <c:v>1</c:v>
                </c:pt>
              </c:numCache>
            </c:numRef>
          </c:val>
          <c:smooth val="0"/>
          <c:extLst>
            <c:ext xmlns:c16="http://schemas.microsoft.com/office/drawing/2014/chart" uri="{C3380CC4-5D6E-409C-BE32-E72D297353CC}">
              <c16:uniqueId val="{00000000-E399-445D-BA2D-0139AF6ED4F5}"/>
            </c:ext>
          </c:extLst>
        </c:ser>
        <c:ser>
          <c:idx val="1"/>
          <c:order val="1"/>
          <c:tx>
            <c:strRef>
              <c:f>'burndown chart'!$D$2</c:f>
              <c:strCache>
                <c:ptCount val="1"/>
                <c:pt idx="0">
                  <c:v>Actual (h)</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chart'!$D$3:$D$26</c:f>
              <c:numCache>
                <c:formatCode>General</c:formatCode>
                <c:ptCount val="24"/>
                <c:pt idx="0">
                  <c:v>24</c:v>
                </c:pt>
                <c:pt idx="1">
                  <c:v>23</c:v>
                </c:pt>
                <c:pt idx="2">
                  <c:v>22</c:v>
                </c:pt>
                <c:pt idx="3">
                  <c:v>22</c:v>
                </c:pt>
                <c:pt idx="4">
                  <c:v>18</c:v>
                </c:pt>
                <c:pt idx="5">
                  <c:v>18</c:v>
                </c:pt>
                <c:pt idx="6">
                  <c:v>16</c:v>
                </c:pt>
                <c:pt idx="7">
                  <c:v>16</c:v>
                </c:pt>
                <c:pt idx="8">
                  <c:v>15</c:v>
                </c:pt>
                <c:pt idx="9">
                  <c:v>12</c:v>
                </c:pt>
                <c:pt idx="10">
                  <c:v>12</c:v>
                </c:pt>
                <c:pt idx="11">
                  <c:v>12</c:v>
                </c:pt>
                <c:pt idx="12">
                  <c:v>12</c:v>
                </c:pt>
                <c:pt idx="13">
                  <c:v>10</c:v>
                </c:pt>
                <c:pt idx="14">
                  <c:v>10</c:v>
                </c:pt>
                <c:pt idx="15">
                  <c:v>9</c:v>
                </c:pt>
                <c:pt idx="16">
                  <c:v>9</c:v>
                </c:pt>
                <c:pt idx="17">
                  <c:v>9</c:v>
                </c:pt>
                <c:pt idx="18">
                  <c:v>8</c:v>
                </c:pt>
                <c:pt idx="19">
                  <c:v>5</c:v>
                </c:pt>
              </c:numCache>
            </c:numRef>
          </c:val>
          <c:smooth val="0"/>
          <c:extLst>
            <c:ext xmlns:c16="http://schemas.microsoft.com/office/drawing/2014/chart" uri="{C3380CC4-5D6E-409C-BE32-E72D297353CC}">
              <c16:uniqueId val="{00000001-E399-445D-BA2D-0139AF6ED4F5}"/>
            </c:ext>
          </c:extLst>
        </c:ser>
        <c:dLbls>
          <c:showLegendKey val="0"/>
          <c:showVal val="0"/>
          <c:showCatName val="0"/>
          <c:showSerName val="0"/>
          <c:showPercent val="0"/>
          <c:showBubbleSize val="0"/>
        </c:dLbls>
        <c:smooth val="0"/>
        <c:axId val="1974025936"/>
        <c:axId val="1974005968"/>
      </c:lineChart>
      <c:dateAx>
        <c:axId val="1974025936"/>
        <c:scaling>
          <c:orientation val="minMax"/>
        </c:scaling>
        <c:delete val="0"/>
        <c:axPos val="b"/>
        <c:numFmt formatCode="d\-mmm\-yy"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05968"/>
        <c:crosses val="autoZero"/>
        <c:auto val="1"/>
        <c:lblOffset val="100"/>
        <c:baseTimeUnit val="days"/>
      </c:dateAx>
      <c:valAx>
        <c:axId val="1974005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25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fr-FR"/>
              <a:t>Burndown</a:t>
            </a:r>
            <a:r>
              <a:rPr lang="fr-FR" baseline="0"/>
              <a:t>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plotArea>
      <c:layout/>
      <c:lineChart>
        <c:grouping val="standard"/>
        <c:varyColors val="0"/>
        <c:ser>
          <c:idx val="0"/>
          <c:order val="0"/>
          <c:tx>
            <c:strRef>
              <c:f>'burndown chart'!$C$2</c:f>
              <c:strCache>
                <c:ptCount val="1"/>
                <c:pt idx="0">
                  <c:v>Planned (h)</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chart'!$C$3:$C$26</c:f>
              <c:numCache>
                <c:formatCode>General</c:formatCode>
                <c:ptCount val="24"/>
                <c:pt idx="0">
                  <c:v>24</c:v>
                </c:pt>
                <c:pt idx="1">
                  <c:v>23</c:v>
                </c:pt>
                <c:pt idx="2">
                  <c:v>22</c:v>
                </c:pt>
                <c:pt idx="3">
                  <c:v>21</c:v>
                </c:pt>
                <c:pt idx="4">
                  <c:v>20</c:v>
                </c:pt>
                <c:pt idx="5">
                  <c:v>19</c:v>
                </c:pt>
                <c:pt idx="6">
                  <c:v>18</c:v>
                </c:pt>
                <c:pt idx="7">
                  <c:v>17</c:v>
                </c:pt>
                <c:pt idx="8">
                  <c:v>16</c:v>
                </c:pt>
                <c:pt idx="9">
                  <c:v>15</c:v>
                </c:pt>
                <c:pt idx="10">
                  <c:v>14</c:v>
                </c:pt>
                <c:pt idx="11">
                  <c:v>13</c:v>
                </c:pt>
                <c:pt idx="12">
                  <c:v>12</c:v>
                </c:pt>
                <c:pt idx="13">
                  <c:v>11</c:v>
                </c:pt>
                <c:pt idx="14">
                  <c:v>10</c:v>
                </c:pt>
                <c:pt idx="15">
                  <c:v>9</c:v>
                </c:pt>
                <c:pt idx="16">
                  <c:v>8</c:v>
                </c:pt>
                <c:pt idx="17">
                  <c:v>7</c:v>
                </c:pt>
                <c:pt idx="18">
                  <c:v>6</c:v>
                </c:pt>
                <c:pt idx="19">
                  <c:v>5</c:v>
                </c:pt>
                <c:pt idx="20">
                  <c:v>4</c:v>
                </c:pt>
                <c:pt idx="21">
                  <c:v>3</c:v>
                </c:pt>
                <c:pt idx="22">
                  <c:v>2</c:v>
                </c:pt>
                <c:pt idx="23">
                  <c:v>1</c:v>
                </c:pt>
              </c:numCache>
            </c:numRef>
          </c:val>
          <c:smooth val="0"/>
          <c:extLst>
            <c:ext xmlns:c16="http://schemas.microsoft.com/office/drawing/2014/chart" uri="{C3380CC4-5D6E-409C-BE32-E72D297353CC}">
              <c16:uniqueId val="{00000000-E399-445D-BA2D-0139AF6ED4F5}"/>
            </c:ext>
          </c:extLst>
        </c:ser>
        <c:ser>
          <c:idx val="1"/>
          <c:order val="1"/>
          <c:tx>
            <c:strRef>
              <c:f>'burndown chart'!$D$2</c:f>
              <c:strCache>
                <c:ptCount val="1"/>
                <c:pt idx="0">
                  <c:v>Actual (h)</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numRef>
              <c:f>'burndown chart'!$B$3:$B$26</c:f>
              <c:numCache>
                <c:formatCode>d\-mmm\-yy</c:formatCode>
                <c:ptCount val="24"/>
                <c:pt idx="0">
                  <c:v>44907</c:v>
                </c:pt>
                <c:pt idx="1">
                  <c:v>44908</c:v>
                </c:pt>
                <c:pt idx="2">
                  <c:v>44909</c:v>
                </c:pt>
                <c:pt idx="3">
                  <c:v>44910</c:v>
                </c:pt>
                <c:pt idx="4">
                  <c:v>44911</c:v>
                </c:pt>
                <c:pt idx="5">
                  <c:v>44914</c:v>
                </c:pt>
                <c:pt idx="6">
                  <c:v>44915</c:v>
                </c:pt>
                <c:pt idx="7">
                  <c:v>44916</c:v>
                </c:pt>
                <c:pt idx="8">
                  <c:v>44917</c:v>
                </c:pt>
                <c:pt idx="9">
                  <c:v>44918</c:v>
                </c:pt>
                <c:pt idx="10">
                  <c:v>44921</c:v>
                </c:pt>
                <c:pt idx="11">
                  <c:v>44922</c:v>
                </c:pt>
                <c:pt idx="12">
                  <c:v>44923</c:v>
                </c:pt>
                <c:pt idx="13">
                  <c:v>44924</c:v>
                </c:pt>
                <c:pt idx="14">
                  <c:v>44925</c:v>
                </c:pt>
                <c:pt idx="15">
                  <c:v>44928</c:v>
                </c:pt>
                <c:pt idx="16">
                  <c:v>44929</c:v>
                </c:pt>
                <c:pt idx="17">
                  <c:v>44930</c:v>
                </c:pt>
                <c:pt idx="18">
                  <c:v>44931</c:v>
                </c:pt>
                <c:pt idx="19">
                  <c:v>44932</c:v>
                </c:pt>
                <c:pt idx="20">
                  <c:v>44935</c:v>
                </c:pt>
                <c:pt idx="21">
                  <c:v>44936</c:v>
                </c:pt>
                <c:pt idx="22">
                  <c:v>44938</c:v>
                </c:pt>
                <c:pt idx="23">
                  <c:v>44939</c:v>
                </c:pt>
              </c:numCache>
            </c:numRef>
          </c:cat>
          <c:val>
            <c:numRef>
              <c:f>'burndown chart'!$D$3:$D$26</c:f>
              <c:numCache>
                <c:formatCode>General</c:formatCode>
                <c:ptCount val="24"/>
                <c:pt idx="0">
                  <c:v>24</c:v>
                </c:pt>
                <c:pt idx="1">
                  <c:v>23</c:v>
                </c:pt>
                <c:pt idx="2">
                  <c:v>22</c:v>
                </c:pt>
                <c:pt idx="3">
                  <c:v>22</c:v>
                </c:pt>
                <c:pt idx="4">
                  <c:v>18</c:v>
                </c:pt>
                <c:pt idx="5">
                  <c:v>18</c:v>
                </c:pt>
                <c:pt idx="6">
                  <c:v>16</c:v>
                </c:pt>
                <c:pt idx="7">
                  <c:v>16</c:v>
                </c:pt>
                <c:pt idx="8">
                  <c:v>15</c:v>
                </c:pt>
                <c:pt idx="9">
                  <c:v>12</c:v>
                </c:pt>
                <c:pt idx="10">
                  <c:v>12</c:v>
                </c:pt>
                <c:pt idx="11">
                  <c:v>12</c:v>
                </c:pt>
                <c:pt idx="12">
                  <c:v>12</c:v>
                </c:pt>
                <c:pt idx="13">
                  <c:v>10</c:v>
                </c:pt>
                <c:pt idx="14">
                  <c:v>10</c:v>
                </c:pt>
                <c:pt idx="15">
                  <c:v>9</c:v>
                </c:pt>
                <c:pt idx="16">
                  <c:v>9</c:v>
                </c:pt>
                <c:pt idx="17">
                  <c:v>9</c:v>
                </c:pt>
                <c:pt idx="18">
                  <c:v>8</c:v>
                </c:pt>
                <c:pt idx="19">
                  <c:v>5</c:v>
                </c:pt>
              </c:numCache>
            </c:numRef>
          </c:val>
          <c:smooth val="0"/>
          <c:extLst>
            <c:ext xmlns:c16="http://schemas.microsoft.com/office/drawing/2014/chart" uri="{C3380CC4-5D6E-409C-BE32-E72D297353CC}">
              <c16:uniqueId val="{00000001-E399-445D-BA2D-0139AF6ED4F5}"/>
            </c:ext>
          </c:extLst>
        </c:ser>
        <c:dLbls>
          <c:showLegendKey val="0"/>
          <c:showVal val="0"/>
          <c:showCatName val="0"/>
          <c:showSerName val="0"/>
          <c:showPercent val="0"/>
          <c:showBubbleSize val="0"/>
        </c:dLbls>
        <c:smooth val="0"/>
        <c:axId val="1974025936"/>
        <c:axId val="1974005968"/>
      </c:lineChart>
      <c:dateAx>
        <c:axId val="1974025936"/>
        <c:scaling>
          <c:orientation val="minMax"/>
        </c:scaling>
        <c:delete val="0"/>
        <c:axPos val="b"/>
        <c:numFmt formatCode="d\-mmm\-yy"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05968"/>
        <c:crosses val="autoZero"/>
        <c:auto val="1"/>
        <c:lblOffset val="100"/>
        <c:baseTimeUnit val="days"/>
      </c:dateAx>
      <c:valAx>
        <c:axId val="1974005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crossAx val="1974025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4C99588-E81D-4318-8F16-87CD9ED114B1}" type="datetime1">
              <a:rPr lang="fr-FR" smtClean="0"/>
              <a:t>16-01-23</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fr-FR" smtClean="0"/>
              <a:t>‹N°›</a:t>
            </a:fld>
            <a:endParaRPr lang="fr-FR"/>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8136970-064B-4E2F-9439-C3D69C9E927D}" type="datetime1">
              <a:rPr lang="fr-FR" noProof="0" smtClean="0"/>
              <a:t>16-01-23</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fr-FR" noProof="0" smtClean="0"/>
              <a:t>‹N°›</a:t>
            </a:fld>
            <a:endParaRPr lang="fr-FR"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a:t>
            </a:fld>
            <a:endParaRPr lang="fr-FR"/>
          </a:p>
        </p:txBody>
      </p:sp>
    </p:spTree>
    <p:extLst>
      <p:ext uri="{BB962C8B-B14F-4D97-AF65-F5344CB8AC3E}">
        <p14:creationId xmlns:p14="http://schemas.microsoft.com/office/powerpoint/2010/main" val="122656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11</a:t>
            </a:fld>
            <a:endParaRPr lang="fr-FR"/>
          </a:p>
        </p:txBody>
      </p:sp>
    </p:spTree>
    <p:extLst>
      <p:ext uri="{BB962C8B-B14F-4D97-AF65-F5344CB8AC3E}">
        <p14:creationId xmlns:p14="http://schemas.microsoft.com/office/powerpoint/2010/main" val="3402155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12</a:t>
            </a:fld>
            <a:endParaRPr lang="fr-FR"/>
          </a:p>
        </p:txBody>
      </p:sp>
    </p:spTree>
    <p:extLst>
      <p:ext uri="{BB962C8B-B14F-4D97-AF65-F5344CB8AC3E}">
        <p14:creationId xmlns:p14="http://schemas.microsoft.com/office/powerpoint/2010/main" val="3622228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13</a:t>
            </a:fld>
            <a:endParaRPr lang="fr-FR"/>
          </a:p>
        </p:txBody>
      </p:sp>
    </p:spTree>
    <p:extLst>
      <p:ext uri="{BB962C8B-B14F-4D97-AF65-F5344CB8AC3E}">
        <p14:creationId xmlns:p14="http://schemas.microsoft.com/office/powerpoint/2010/main" val="155612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14</a:t>
            </a:fld>
            <a:endParaRPr lang="fr-FR"/>
          </a:p>
        </p:txBody>
      </p:sp>
    </p:spTree>
    <p:extLst>
      <p:ext uri="{BB962C8B-B14F-4D97-AF65-F5344CB8AC3E}">
        <p14:creationId xmlns:p14="http://schemas.microsoft.com/office/powerpoint/2010/main" val="2609118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15</a:t>
            </a:fld>
            <a:endParaRPr lang="fr-FR"/>
          </a:p>
        </p:txBody>
      </p:sp>
    </p:spTree>
    <p:extLst>
      <p:ext uri="{BB962C8B-B14F-4D97-AF65-F5344CB8AC3E}">
        <p14:creationId xmlns:p14="http://schemas.microsoft.com/office/powerpoint/2010/main" val="2419571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16</a:t>
            </a:fld>
            <a:endParaRPr lang="fr-FR"/>
          </a:p>
        </p:txBody>
      </p:sp>
    </p:spTree>
    <p:extLst>
      <p:ext uri="{BB962C8B-B14F-4D97-AF65-F5344CB8AC3E}">
        <p14:creationId xmlns:p14="http://schemas.microsoft.com/office/powerpoint/2010/main" val="251062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3</a:t>
            </a:fld>
            <a:endParaRPr lang="fr-FR"/>
          </a:p>
        </p:txBody>
      </p:sp>
    </p:spTree>
    <p:extLst>
      <p:ext uri="{BB962C8B-B14F-4D97-AF65-F5344CB8AC3E}">
        <p14:creationId xmlns:p14="http://schemas.microsoft.com/office/powerpoint/2010/main" val="44950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BE60DC36-8EFA-4378-9855-E019C55AC472}"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7579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Creative &amp; Free PowerPoint and Google Slides Templates</a:t>
            </a:r>
            <a:endParaRPr lang="en-US" dirty="0"/>
          </a:p>
        </p:txBody>
      </p:sp>
      <p:sp>
        <p:nvSpPr>
          <p:cNvPr id="4" name="Slide Number Placeholder 3"/>
          <p:cNvSpPr>
            <a:spLocks noGrp="1"/>
          </p:cNvSpPr>
          <p:nvPr>
            <p:ph type="sldNum" sz="quarter" idx="5"/>
          </p:nvPr>
        </p:nvSpPr>
        <p:spPr/>
        <p:txBody>
          <a:bodyPr/>
          <a:lstStyle/>
          <a:p>
            <a:fld id="{2CA3AB2B-189A-4C92-A457-C6A3833631A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57388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6</a:t>
            </a:fld>
            <a:endParaRPr lang="fr-FR"/>
          </a:p>
        </p:txBody>
      </p:sp>
    </p:spTree>
    <p:extLst>
      <p:ext uri="{BB962C8B-B14F-4D97-AF65-F5344CB8AC3E}">
        <p14:creationId xmlns:p14="http://schemas.microsoft.com/office/powerpoint/2010/main" val="3644815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7</a:t>
            </a:fld>
            <a:endParaRPr lang="fr-FR"/>
          </a:p>
        </p:txBody>
      </p:sp>
    </p:spTree>
    <p:extLst>
      <p:ext uri="{BB962C8B-B14F-4D97-AF65-F5344CB8AC3E}">
        <p14:creationId xmlns:p14="http://schemas.microsoft.com/office/powerpoint/2010/main" val="261592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8</a:t>
            </a:fld>
            <a:endParaRPr lang="fr-FR"/>
          </a:p>
        </p:txBody>
      </p:sp>
    </p:spTree>
    <p:extLst>
      <p:ext uri="{BB962C8B-B14F-4D97-AF65-F5344CB8AC3E}">
        <p14:creationId xmlns:p14="http://schemas.microsoft.com/office/powerpoint/2010/main" val="2036029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9</a:t>
            </a:fld>
            <a:endParaRPr lang="fr-FR"/>
          </a:p>
        </p:txBody>
      </p:sp>
    </p:spTree>
    <p:extLst>
      <p:ext uri="{BB962C8B-B14F-4D97-AF65-F5344CB8AC3E}">
        <p14:creationId xmlns:p14="http://schemas.microsoft.com/office/powerpoint/2010/main" val="209641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5FD34AC2-3728-4A8B-B58F-6888FAEC3D20}" type="slidenum">
              <a:rPr lang="fr-FR" smtClean="0"/>
              <a:t>10</a:t>
            </a:fld>
            <a:endParaRPr lang="fr-FR"/>
          </a:p>
        </p:txBody>
      </p:sp>
    </p:spTree>
    <p:extLst>
      <p:ext uri="{BB962C8B-B14F-4D97-AF65-F5344CB8AC3E}">
        <p14:creationId xmlns:p14="http://schemas.microsoft.com/office/powerpoint/2010/main" val="829316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showeet.com/" TargetMode="External"/><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showeet.com/" TargetMode="External"/><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rtlCol="0" anchor="b"/>
          <a:lstStyle>
            <a:lvl1pPr algn="ctr">
              <a:defRPr sz="6000"/>
            </a:lvl1pPr>
          </a:lstStyle>
          <a:p>
            <a:pPr rtl="0"/>
            <a:r>
              <a:rPr lang="fr-FR" noProof="0"/>
              <a:t>Modifiez le style du titre</a:t>
            </a:r>
          </a:p>
        </p:txBody>
      </p:sp>
      <p:sp>
        <p:nvSpPr>
          <p:cNvPr id="3" name="Sous-titr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838200" y="365125"/>
            <a:ext cx="7734300" cy="5811838"/>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3032131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 Left">
    <p:spTree>
      <p:nvGrpSpPr>
        <p:cNvPr id="1" name=""/>
        <p:cNvGrpSpPr/>
        <p:nvPr/>
      </p:nvGrpSpPr>
      <p:grpSpPr>
        <a:xfrm>
          <a:off x="0" y="0"/>
          <a:ext cx="0" cy="0"/>
          <a:chOff x="0" y="0"/>
          <a:chExt cx="0" cy="0"/>
        </a:xfrm>
      </p:grpSpPr>
      <p:sp>
        <p:nvSpPr>
          <p:cNvPr id="2" name="Title 1"/>
          <p:cNvSpPr>
            <a:spLocks noGrp="1"/>
          </p:cNvSpPr>
          <p:nvPr>
            <p:ph type="title"/>
          </p:nvPr>
        </p:nvSpPr>
        <p:spPr>
          <a:xfrm>
            <a:off x="623887" y="137160"/>
            <a:ext cx="9797831" cy="707886"/>
          </a:xfrm>
        </p:spPr>
        <p:txBody>
          <a:bodyPr/>
          <a:lstStyle>
            <a:lvl1pPr algn="l">
              <a:defRPr/>
            </a:lvl1pPr>
          </a:lstStyle>
          <a:p>
            <a:r>
              <a:rPr lang="en-US"/>
              <a:t>Click to edit Master title style</a:t>
            </a:r>
          </a:p>
        </p:txBody>
      </p:sp>
      <p:sp>
        <p:nvSpPr>
          <p:cNvPr id="3" name="Subtitle 2"/>
          <p:cNvSpPr>
            <a:spLocks noGrp="1"/>
          </p:cNvSpPr>
          <p:nvPr>
            <p:ph type="subTitle" idx="1"/>
          </p:nvPr>
        </p:nvSpPr>
        <p:spPr>
          <a:xfrm>
            <a:off x="623887" y="845046"/>
            <a:ext cx="9797831" cy="523220"/>
          </a:xfrm>
        </p:spPr>
        <p:txBody>
          <a:bodyPr wrap="square">
            <a:spAutoFit/>
          </a:bodyPr>
          <a:lstStyle>
            <a:lvl1pPr marL="0" indent="0" algn="l">
              <a:buNone/>
              <a:defRPr sz="2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6" name="Group 5"/>
          <p:cNvGrpSpPr/>
          <p:nvPr userDrawn="1"/>
        </p:nvGrpSpPr>
        <p:grpSpPr>
          <a:xfrm>
            <a:off x="328169" y="6237312"/>
            <a:ext cx="439241" cy="439240"/>
            <a:chOff x="186858" y="6096003"/>
            <a:chExt cx="580550" cy="580549"/>
          </a:xfrm>
          <a:solidFill>
            <a:schemeClr val="bg1">
              <a:lumMod val="75000"/>
              <a:alpha val="25000"/>
            </a:schemeClr>
          </a:solidFill>
        </p:grpSpPr>
        <p:sp>
          <p:nvSpPr>
            <p:cNvPr id="7" name="Rectangle 6"/>
            <p:cNvSpPr/>
            <p:nvPr userDrawn="1"/>
          </p:nvSpPr>
          <p:spPr>
            <a:xfrm>
              <a:off x="186859" y="6096003"/>
              <a:ext cx="580549" cy="5805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600" b="1" dirty="0">
                <a:solidFill>
                  <a:prstClr val="white"/>
                </a:solidFill>
                <a:latin typeface="Calibri Light" panose="020F0302020204030204" pitchFamily="34" charset="0"/>
              </a:endParaRPr>
            </a:p>
          </p:txBody>
        </p:sp>
        <p:sp>
          <p:nvSpPr>
            <p:cNvPr id="8" name="Rectangle 7"/>
            <p:cNvSpPr/>
            <p:nvPr userDrawn="1"/>
          </p:nvSpPr>
          <p:spPr>
            <a:xfrm>
              <a:off x="186858" y="6612049"/>
              <a:ext cx="580549" cy="645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grpSp>
      <p:sp>
        <p:nvSpPr>
          <p:cNvPr id="10" name="Slide Number Placeholder 5"/>
          <p:cNvSpPr>
            <a:spLocks noGrp="1"/>
          </p:cNvSpPr>
          <p:nvPr>
            <p:ph type="sldNum" sz="quarter" idx="12"/>
          </p:nvPr>
        </p:nvSpPr>
        <p:spPr>
          <a:xfrm>
            <a:off x="328169" y="6237312"/>
            <a:ext cx="439241" cy="390437"/>
          </a:xfrm>
          <a:prstGeom prst="rect">
            <a:avLst/>
          </a:prstGeom>
        </p:spPr>
        <p:txBody>
          <a:bodyPr anchor="ctr"/>
          <a:lstStyle>
            <a:lvl1pPr algn="ctr">
              <a:defRPr sz="1400">
                <a:solidFill>
                  <a:srgbClr val="2F3A46"/>
                </a:solidFill>
              </a:defRPr>
            </a:lvl1pPr>
          </a:lstStyle>
          <a:p>
            <a:pPr defTabSz="914354"/>
            <a:fld id="{F68327C5-B821-4FE9-A59A-A60D9EB59A9A}" type="slidenum">
              <a:rPr lang="en-US" smtClean="0"/>
              <a:pPr defTabSz="914354"/>
              <a:t>‹N°›</a:t>
            </a:fld>
            <a:endParaRPr lang="en-US" dirty="0"/>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pic>
        <p:nvPicPr>
          <p:cNvPr id="12" name="Picture 11"/>
          <p:cNvPicPr>
            <a:picLocks noChangeAspect="1"/>
          </p:cNvPicPr>
          <p:nvPr userDrawn="1"/>
        </p:nvPicPr>
        <p:blipFill>
          <a:blip r:embed="rId3"/>
          <a:stretch>
            <a:fillRect/>
          </a:stretch>
        </p:blipFill>
        <p:spPr>
          <a:xfrm>
            <a:off x="10488488" y="229538"/>
            <a:ext cx="1627773" cy="451143"/>
          </a:xfrm>
          <a:prstGeom prst="rect">
            <a:avLst/>
          </a:prstGeom>
        </p:spPr>
      </p:pic>
      <p:sp>
        <p:nvSpPr>
          <p:cNvPr id="13" name="Rectangle 12"/>
          <p:cNvSpPr/>
          <p:nvPr userDrawn="1"/>
        </p:nvSpPr>
        <p:spPr>
          <a:xfrm>
            <a:off x="10522767" y="95859"/>
            <a:ext cx="1593494" cy="720080"/>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spTree>
    <p:extLst>
      <p:ext uri="{BB962C8B-B14F-4D97-AF65-F5344CB8AC3E}">
        <p14:creationId xmlns:p14="http://schemas.microsoft.com/office/powerpoint/2010/main" val="3171875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spTree>
    <p:extLst>
      <p:ext uri="{BB962C8B-B14F-4D97-AF65-F5344CB8AC3E}">
        <p14:creationId xmlns:p14="http://schemas.microsoft.com/office/powerpoint/2010/main" val="18952880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ransition">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32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2"/>
            <a:ext cx="1627773" cy="451143"/>
          </a:xfrm>
          <a:prstGeom prst="rect">
            <a:avLst/>
          </a:prstGeom>
        </p:spPr>
      </p:pic>
      <p:pic>
        <p:nvPicPr>
          <p:cNvPr id="6" name="Picture 5"/>
          <p:cNvPicPr>
            <a:picLocks noChangeAspect="1"/>
          </p:cNvPicPr>
          <p:nvPr userDrawn="1"/>
        </p:nvPicPr>
        <p:blipFill rotWithShape="1">
          <a:blip r:embed="rId4" cstate="print">
            <a:extLst>
              <a:ext uri="{28A0092B-C50C-407E-A947-70E740481C1C}">
                <a14:useLocalDpi xmlns:a14="http://schemas.microsoft.com/office/drawing/2010/main" val="0"/>
              </a:ext>
            </a:extLst>
          </a:blip>
          <a:srcRect r="18500" b="19391"/>
          <a:stretch/>
        </p:blipFill>
        <p:spPr>
          <a:xfrm>
            <a:off x="11096512" y="4937768"/>
            <a:ext cx="1095488" cy="1083520"/>
          </a:xfrm>
          <a:prstGeom prst="rect">
            <a:avLst/>
          </a:prstGeom>
        </p:spPr>
      </p:pic>
      <p:grpSp>
        <p:nvGrpSpPr>
          <p:cNvPr id="11" name="Group 10"/>
          <p:cNvGrpSpPr/>
          <p:nvPr userDrawn="1"/>
        </p:nvGrpSpPr>
        <p:grpSpPr>
          <a:xfrm>
            <a:off x="8704796" y="6336792"/>
            <a:ext cx="1470980" cy="307777"/>
            <a:chOff x="8616280" y="6285754"/>
            <a:chExt cx="1470980" cy="307777"/>
          </a:xfrm>
        </p:grpSpPr>
        <p:sp>
          <p:nvSpPr>
            <p:cNvPr id="12" name="TextBox 11"/>
            <p:cNvSpPr txBox="1"/>
            <p:nvPr userDrawn="1"/>
          </p:nvSpPr>
          <p:spPr>
            <a:xfrm>
              <a:off x="8616280" y="6285754"/>
              <a:ext cx="1470980" cy="307777"/>
            </a:xfrm>
            <a:prstGeom prst="rect">
              <a:avLst/>
            </a:prstGeom>
            <a:noFill/>
          </p:spPr>
          <p:txBody>
            <a:bodyPr wrap="none" rtlCol="0">
              <a:spAutoFit/>
            </a:bodyPr>
            <a:lstStyle/>
            <a:p>
              <a:pPr defTabSz="914354"/>
              <a:r>
                <a:rPr lang="en-US" sz="1400">
                  <a:solidFill>
                    <a:srgbClr val="95A5A6"/>
                  </a:solidFill>
                </a:rPr>
                <a:t>Made with       by </a:t>
              </a:r>
            </a:p>
          </p:txBody>
        </p:sp>
        <p:sp>
          <p:nvSpPr>
            <p:cNvPr id="13" name="Freeform 290"/>
            <p:cNvSpPr/>
            <p:nvPr userDrawn="1"/>
          </p:nvSpPr>
          <p:spPr>
            <a:xfrm>
              <a:off x="9544347" y="6374509"/>
              <a:ext cx="152053" cy="130265"/>
            </a:xfrm>
            <a:custGeom>
              <a:avLst/>
              <a:gdLst/>
              <a:ahLst/>
              <a:cxnLst/>
              <a:rect l="l" t="t" r="r" b="b"/>
              <a:pathLst>
                <a:path w="504825" h="432707">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350">
                <a:solidFill>
                  <a:prstClr val="white"/>
                </a:solidFill>
              </a:endParaRPr>
            </a:p>
          </p:txBody>
        </p:sp>
      </p:grpSp>
    </p:spTree>
    <p:extLst>
      <p:ext uri="{BB962C8B-B14F-4D97-AF65-F5344CB8AC3E}">
        <p14:creationId xmlns:p14="http://schemas.microsoft.com/office/powerpoint/2010/main" val="27028421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sp>
        <p:nvSpPr>
          <p:cNvPr id="2" name="Title 1"/>
          <p:cNvSpPr>
            <a:spLocks noGrp="1"/>
          </p:cNvSpPr>
          <p:nvPr>
            <p:ph type="ctrTitle"/>
          </p:nvPr>
        </p:nvSpPr>
        <p:spPr>
          <a:xfrm>
            <a:off x="479376" y="228855"/>
            <a:ext cx="11233248" cy="954108"/>
          </a:xfrm>
        </p:spPr>
        <p:txBody>
          <a:bodyPr wrap="square" anchor="b">
            <a:spAutoFit/>
          </a:bodyPr>
          <a:lstStyle>
            <a:lvl1pPr algn="ctr">
              <a:defRPr sz="6000">
                <a:solidFill>
                  <a:schemeClr val="bg1"/>
                </a:solidFill>
              </a:defRPr>
            </a:lvl1pPr>
          </a:lstStyle>
          <a:p>
            <a:r>
              <a:rPr lang="en-US" dirty="0"/>
              <a:t>Click to edit Master 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5"/>
            <a:ext cx="1627773" cy="451143"/>
          </a:xfrm>
          <a:prstGeom prst="rect">
            <a:avLst/>
          </a:prstGeom>
        </p:spPr>
      </p:pic>
      <p:pic>
        <p:nvPicPr>
          <p:cNvPr id="4" name="Picture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28994" y="1426467"/>
            <a:ext cx="6338473" cy="5238748"/>
          </a:xfrm>
          <a:prstGeom prst="rect">
            <a:avLst/>
          </a:prstGeom>
          <a:effectLst>
            <a:reflection blurRad="6350" stA="52000" endA="300" endPos="35000" dir="5400000" sy="-100000" algn="bl" rotWithShape="0"/>
          </a:effectLst>
        </p:spPr>
      </p:pic>
      <p:sp>
        <p:nvSpPr>
          <p:cNvPr id="9" name="Picture Placeholder 8"/>
          <p:cNvSpPr>
            <a:spLocks noGrp="1"/>
          </p:cNvSpPr>
          <p:nvPr>
            <p:ph type="pic" sz="quarter" idx="10"/>
          </p:nvPr>
        </p:nvSpPr>
        <p:spPr>
          <a:xfrm>
            <a:off x="1489943" y="1700811"/>
            <a:ext cx="5616575" cy="3168055"/>
          </a:xfrm>
        </p:spPr>
        <p:txBody>
          <a:bodyPr/>
          <a:lstStyle>
            <a:lvl1pPr>
              <a:defRPr>
                <a:solidFill>
                  <a:schemeClr val="bg1"/>
                </a:solidFill>
              </a:defRPr>
            </a:lvl1pPr>
          </a:lstStyle>
          <a:p>
            <a:endParaRPr lang="en-US"/>
          </a:p>
        </p:txBody>
      </p:sp>
      <p:pic>
        <p:nvPicPr>
          <p:cNvPr id="10" name="Picture 9"/>
          <p:cNvPicPr>
            <a:picLocks noChangeAspect="1"/>
          </p:cNvPicPr>
          <p:nvPr userDrawn="1"/>
        </p:nvPicPr>
        <p:blipFill rotWithShape="1">
          <a:blip r:embed="rId5" cstate="print">
            <a:extLst>
              <a:ext uri="{28A0092B-C50C-407E-A947-70E740481C1C}">
                <a14:useLocalDpi xmlns:a14="http://schemas.microsoft.com/office/drawing/2010/main" val="0"/>
              </a:ext>
            </a:extLst>
          </a:blip>
          <a:srcRect r="18500" b="19391"/>
          <a:stretch/>
        </p:blipFill>
        <p:spPr>
          <a:xfrm>
            <a:off x="11096512" y="4937768"/>
            <a:ext cx="1095488" cy="1083520"/>
          </a:xfrm>
          <a:prstGeom prst="rect">
            <a:avLst/>
          </a:prstGeom>
        </p:spPr>
      </p:pic>
    </p:spTree>
    <p:extLst>
      <p:ext uri="{BB962C8B-B14F-4D97-AF65-F5344CB8AC3E}">
        <p14:creationId xmlns:p14="http://schemas.microsoft.com/office/powerpoint/2010/main" val="2329566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rtlCol="0" anchor="b"/>
          <a:lstStyle>
            <a:lvl1pPr algn="ctr">
              <a:defRPr sz="6000"/>
            </a:lvl1pPr>
          </a:lstStyle>
          <a:p>
            <a:pPr rtl="0"/>
            <a:r>
              <a:rPr lang="fr-FR" noProof="0"/>
              <a:t>Modifiez le style du titre</a:t>
            </a:r>
            <a:endParaRPr lang="fr-FR" noProof="0" dirty="0"/>
          </a:p>
        </p:txBody>
      </p:sp>
      <p:sp>
        <p:nvSpPr>
          <p:cNvPr id="3" name="Sous-titr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4" name="Espace réservé de la date 3">
            <a:extLst>
              <a:ext uri="{FF2B5EF4-FFF2-40B4-BE49-F238E27FC236}">
                <a16:creationId xmlns:a16="http://schemas.microsoft.com/office/drawing/2014/main" id="{1FBEFBAF-82E9-49AD-B2CF-7D154E024431}"/>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5AD8006A-94B1-44F7-972D-56767EDE3CC3}"/>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4425270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807FBE-061D-452C-A8A6-213063CFD678}"/>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433A3535-1708-499D-B5D2-7D8F9FD182D0}"/>
              </a:ext>
            </a:extLst>
          </p:cNvPr>
          <p:cNvSpPr>
            <a:spLocks noGrp="1"/>
          </p:cNvSpPr>
          <p:nvPr>
            <p:ph idx="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ACB06063-A112-49AB-80C8-504D99ECD771}"/>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6344C8D5-F898-4318-A76D-1FBD87329198}"/>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5325642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rtlCol="0" anchor="b"/>
          <a:lstStyle>
            <a:lvl1pPr>
              <a:defRPr sz="6000"/>
            </a:lvl1pPr>
          </a:lstStyle>
          <a:p>
            <a:pPr rtl="0"/>
            <a:r>
              <a:rPr lang="fr-FR" noProof="0"/>
              <a:t>Modifiez le style du titre</a:t>
            </a:r>
            <a:endParaRPr lang="fr-FR" noProof="0" dirty="0"/>
          </a:p>
        </p:txBody>
      </p:sp>
      <p:sp>
        <p:nvSpPr>
          <p:cNvPr id="3" name="Espace réservé du texte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4" name="Espace réservé de la date 3">
            <a:extLst>
              <a:ext uri="{FF2B5EF4-FFF2-40B4-BE49-F238E27FC236}">
                <a16:creationId xmlns:a16="http://schemas.microsoft.com/office/drawing/2014/main" id="{D5FF82DB-B518-40FD-8A66-44B874C055FB}"/>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FCC1CCEE-725F-4745-837B-87EFB70E71D8}"/>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65789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33023978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CC9BDC-6F21-4EF5-A8DD-E35E27EACA58}"/>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a:extLst>
              <a:ext uri="{FF2B5EF4-FFF2-40B4-BE49-F238E27FC236}">
                <a16:creationId xmlns:a16="http://schemas.microsoft.com/office/drawing/2014/main" id="{85108EDC-3863-43B9-93C7-37465DC73B28}"/>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A777D452-958D-4159-A9A4-16DD29680A04}"/>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745739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rtlCol="0"/>
          <a:lstStyle/>
          <a:p>
            <a:pPr rtl="0"/>
            <a:r>
              <a:rPr lang="fr-FR" noProof="0"/>
              <a:t>Modifiez le style du titre</a:t>
            </a:r>
            <a:endParaRPr lang="fr-FR" noProof="0" dirty="0"/>
          </a:p>
        </p:txBody>
      </p:sp>
      <p:sp>
        <p:nvSpPr>
          <p:cNvPr id="3" name="Espace réservé du texte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a:extLst>
              <a:ext uri="{FF2B5EF4-FFF2-40B4-BE49-F238E27FC236}">
                <a16:creationId xmlns:a16="http://schemas.microsoft.com/office/drawing/2014/main" id="{6E80206F-8846-425C-A56E-16FFBA442014}"/>
              </a:ext>
            </a:extLst>
          </p:cNvPr>
          <p:cNvSpPr>
            <a:spLocks noGrp="1"/>
          </p:cNvSpPr>
          <p:nvPr>
            <p:ph type="dt" sz="half" idx="10"/>
          </p:nvPr>
        </p:nvSpPr>
        <p:spPr/>
        <p:txBody>
          <a:bodyPr rtlCol="0"/>
          <a:lstStyle/>
          <a:p>
            <a:pPr rtl="0"/>
            <a:endParaRPr lang="fr-FR" noProof="0" dirty="0"/>
          </a:p>
        </p:txBody>
      </p:sp>
      <p:sp>
        <p:nvSpPr>
          <p:cNvPr id="8" name="Espace réservé du pied de page 7">
            <a:extLst>
              <a:ext uri="{FF2B5EF4-FFF2-40B4-BE49-F238E27FC236}">
                <a16:creationId xmlns:a16="http://schemas.microsoft.com/office/drawing/2014/main" id="{6A45E89F-12CF-4561-A5F2-1E05783A3063}"/>
              </a:ext>
            </a:extLst>
          </p:cNvPr>
          <p:cNvSpPr>
            <a:spLocks noGrp="1"/>
          </p:cNvSpPr>
          <p:nvPr>
            <p:ph type="ftr" sz="quarter" idx="11"/>
          </p:nvPr>
        </p:nvSpPr>
        <p:spPr/>
        <p:txBody>
          <a:bodyPr rtlCol="0"/>
          <a:lstStyle/>
          <a:p>
            <a:pPr rtl="0"/>
            <a:endParaRPr lang="fr-FR" noProof="0" dirty="0"/>
          </a:p>
        </p:txBody>
      </p:sp>
      <p:sp>
        <p:nvSpPr>
          <p:cNvPr id="9" name="Espace réservé du numéro de diapositive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1613812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60E367-8DA0-4655-BCBC-F4280D8642CD}"/>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2FEF9592-AA3C-4CF8-A5DB-4D010195A438}"/>
              </a:ext>
            </a:extLst>
          </p:cNvPr>
          <p:cNvSpPr>
            <a:spLocks noGrp="1"/>
          </p:cNvSpPr>
          <p:nvPr>
            <p:ph type="dt" sz="half" idx="10"/>
          </p:nvPr>
        </p:nvSpPr>
        <p:spPr/>
        <p:txBody>
          <a:bodyPr rtlCol="0"/>
          <a:lstStyle/>
          <a:p>
            <a:pPr rtl="0"/>
            <a:endParaRPr lang="fr-FR" noProof="0" dirty="0"/>
          </a:p>
        </p:txBody>
      </p:sp>
      <p:sp>
        <p:nvSpPr>
          <p:cNvPr id="4" name="Espace réservé du pied de page 3">
            <a:extLst>
              <a:ext uri="{FF2B5EF4-FFF2-40B4-BE49-F238E27FC236}">
                <a16:creationId xmlns:a16="http://schemas.microsoft.com/office/drawing/2014/main" id="{3C2C9377-F93E-4515-852A-264707755154}"/>
              </a:ext>
            </a:extLst>
          </p:cNvPr>
          <p:cNvSpPr>
            <a:spLocks noGrp="1"/>
          </p:cNvSpPr>
          <p:nvPr>
            <p:ph type="ftr" sz="quarter" idx="11"/>
          </p:nvPr>
        </p:nvSpPr>
        <p:spPr/>
        <p:txBody>
          <a:bodyPr rtlCol="0"/>
          <a:lstStyle/>
          <a:p>
            <a:pPr rtl="0"/>
            <a:endParaRPr lang="fr-FR" noProof="0" dirty="0"/>
          </a:p>
        </p:txBody>
      </p:sp>
      <p:sp>
        <p:nvSpPr>
          <p:cNvPr id="5" name="Espace réservé du numéro de diapositive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9667366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EA599B4-6AB2-4190-82B5-7667EE1E922A}"/>
              </a:ext>
            </a:extLst>
          </p:cNvPr>
          <p:cNvSpPr>
            <a:spLocks noGrp="1"/>
          </p:cNvSpPr>
          <p:nvPr>
            <p:ph type="dt" sz="half" idx="10"/>
          </p:nvPr>
        </p:nvSpPr>
        <p:spPr/>
        <p:txBody>
          <a:bodyPr rtlCol="0"/>
          <a:lstStyle/>
          <a:p>
            <a:pPr rtl="0"/>
            <a:endParaRPr lang="fr-FR" noProof="0" dirty="0"/>
          </a:p>
        </p:txBody>
      </p:sp>
      <p:sp>
        <p:nvSpPr>
          <p:cNvPr id="3" name="Espace réservé du pied de page 2">
            <a:extLst>
              <a:ext uri="{FF2B5EF4-FFF2-40B4-BE49-F238E27FC236}">
                <a16:creationId xmlns:a16="http://schemas.microsoft.com/office/drawing/2014/main" id="{1B8FBFB3-AD86-4E39-B8AE-B4EC14528156}"/>
              </a:ext>
            </a:extLst>
          </p:cNvPr>
          <p:cNvSpPr>
            <a:spLocks noGrp="1"/>
          </p:cNvSpPr>
          <p:nvPr>
            <p:ph type="ftr" sz="quarter" idx="11"/>
          </p:nvPr>
        </p:nvSpPr>
        <p:spPr/>
        <p:txBody>
          <a:bodyPr rtlCol="0"/>
          <a:lstStyle/>
          <a:p>
            <a:pPr rtl="0"/>
            <a:endParaRPr lang="fr-FR" noProof="0" dirty="0"/>
          </a:p>
        </p:txBody>
      </p:sp>
      <p:sp>
        <p:nvSpPr>
          <p:cNvPr id="4" name="Espace réservé du numéro de diapositive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614992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3" name="Espace réservé du contenu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F180DD20-7A20-4574-98A4-427795876739}"/>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54D0ED2B-71C4-421A-9DB0-676E00C10BDC}"/>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0184384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3" name="Espace réservé d’image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4" name="Espace réservé du texte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5C3C3F7B-A4C8-4F9D-8165-BC5186EA0929}"/>
              </a:ext>
            </a:extLst>
          </p:cNvPr>
          <p:cNvSpPr>
            <a:spLocks noGrp="1"/>
          </p:cNvSpPr>
          <p:nvPr>
            <p:ph type="dt" sz="half" idx="10"/>
          </p:nvPr>
        </p:nvSpPr>
        <p:spPr/>
        <p:txBody>
          <a:bodyPr rtlCol="0"/>
          <a:lstStyle/>
          <a:p>
            <a:pPr rtl="0"/>
            <a:endParaRPr lang="fr-FR" noProof="0" dirty="0"/>
          </a:p>
        </p:txBody>
      </p:sp>
      <p:sp>
        <p:nvSpPr>
          <p:cNvPr id="6" name="Espace réservé du pied de page 5">
            <a:extLst>
              <a:ext uri="{FF2B5EF4-FFF2-40B4-BE49-F238E27FC236}">
                <a16:creationId xmlns:a16="http://schemas.microsoft.com/office/drawing/2014/main" id="{DE696EA5-2FA2-464D-982F-C53E6426A843}"/>
              </a:ext>
            </a:extLst>
          </p:cNvPr>
          <p:cNvSpPr>
            <a:spLocks noGrp="1"/>
          </p:cNvSpPr>
          <p:nvPr>
            <p:ph type="ftr" sz="quarter" idx="11"/>
          </p:nvPr>
        </p:nvSpPr>
        <p:spPr/>
        <p:txBody>
          <a:bodyPr rtlCol="0"/>
          <a:lstStyle/>
          <a:p>
            <a:pPr rtl="0"/>
            <a:endParaRPr lang="fr-FR" noProof="0" dirty="0"/>
          </a:p>
        </p:txBody>
      </p:sp>
      <p:sp>
        <p:nvSpPr>
          <p:cNvPr id="7" name="Espace réservé du numéro de diapositive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2080494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F7B869-BFB2-4C20-8AB1-46704BB3D177}"/>
              </a:ext>
            </a:extLst>
          </p:cNvPr>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16FFA8DA-0E31-4CA6-BBFC-2467AAD1D30B}"/>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064974BD-9845-459A-9AAA-12731E2507C4}"/>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23357498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rtlCol="0"/>
          <a:lstStyle/>
          <a:p>
            <a:pPr rtl="0"/>
            <a:r>
              <a:rPr lang="fr-FR" noProof="0"/>
              <a:t>Modifiez le style du titre</a:t>
            </a:r>
            <a:endParaRPr lang="fr-FR" noProof="0" dirty="0"/>
          </a:p>
        </p:txBody>
      </p:sp>
      <p:sp>
        <p:nvSpPr>
          <p:cNvPr id="3" name="Espace réservé du texte vertical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a:extLst>
              <a:ext uri="{FF2B5EF4-FFF2-40B4-BE49-F238E27FC236}">
                <a16:creationId xmlns:a16="http://schemas.microsoft.com/office/drawing/2014/main" id="{00EEA9C5-552A-48A1-AB54-ED54209B3B48}"/>
              </a:ext>
            </a:extLst>
          </p:cNvPr>
          <p:cNvSpPr>
            <a:spLocks noGrp="1"/>
          </p:cNvSpPr>
          <p:nvPr>
            <p:ph type="dt" sz="half" idx="10"/>
          </p:nvPr>
        </p:nvSpPr>
        <p:spPr/>
        <p:txBody>
          <a:bodyPr rtlCol="0"/>
          <a:lstStyle/>
          <a:p>
            <a:pPr rtl="0"/>
            <a:endParaRPr lang="fr-FR" noProof="0" dirty="0"/>
          </a:p>
        </p:txBody>
      </p:sp>
      <p:sp>
        <p:nvSpPr>
          <p:cNvPr id="5" name="Espace réservé du pied de page 4">
            <a:extLst>
              <a:ext uri="{FF2B5EF4-FFF2-40B4-BE49-F238E27FC236}">
                <a16:creationId xmlns:a16="http://schemas.microsoft.com/office/drawing/2014/main" id="{1A83AAA3-4155-48FB-8F00-16DBE0C9C256}"/>
              </a:ext>
            </a:extLst>
          </p:cNvPr>
          <p:cNvSpPr>
            <a:spLocks noGrp="1"/>
          </p:cNvSpPr>
          <p:nvPr>
            <p:ph type="ftr" sz="quarter" idx="11"/>
          </p:nvPr>
        </p:nvSpPr>
        <p:spPr/>
        <p:txBody>
          <a:bodyPr rtlCol="0"/>
          <a:lstStyle/>
          <a:p>
            <a:pPr rtl="0"/>
            <a:endParaRPr lang="fr-FR" noProof="0" dirty="0"/>
          </a:p>
        </p:txBody>
      </p:sp>
      <p:sp>
        <p:nvSpPr>
          <p:cNvPr id="6" name="Espace réservé du numéro de diapositive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rtlCol="0"/>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1830320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rtlCol="0" anchor="b"/>
          <a:lstStyle>
            <a:lvl1pPr>
              <a:defRPr sz="6000"/>
            </a:lvl1pPr>
          </a:lstStyle>
          <a:p>
            <a:pPr rtl="0"/>
            <a:r>
              <a:rPr lang="fr-FR" noProof="0"/>
              <a:t>Modifiez le style du titre</a:t>
            </a:r>
          </a:p>
        </p:txBody>
      </p:sp>
      <p:sp>
        <p:nvSpPr>
          <p:cNvPr id="3" name="Espace réservé du texte 2"/>
          <p:cNvSpPr>
            <a:spLocks noGrp="1"/>
          </p:cNvSpPr>
          <p:nvPr>
            <p:ph type="body" idx="1" hasCustomPrompt="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838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172200" y="1825625"/>
            <a:ext cx="5181600" cy="435133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rtlCol="0"/>
          <a:lstStyle/>
          <a:p>
            <a:pPr rtl="0"/>
            <a:r>
              <a:rPr lang="fr-FR" noProof="0"/>
              <a:t>Modifiez le style du titre</a:t>
            </a:r>
          </a:p>
        </p:txBody>
      </p:sp>
      <p:sp>
        <p:nvSpPr>
          <p:cNvPr id="3" name="Espace réservé du texte 2"/>
          <p:cNvSpPr>
            <a:spLocks noGrp="1"/>
          </p:cNvSpPr>
          <p:nvPr>
            <p:ph type="body" idx="1" hasCustomPrompt="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839788" y="2505075"/>
            <a:ext cx="5157787"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p:cNvSpPr>
            <a:spLocks noGrp="1"/>
          </p:cNvSpPr>
          <p:nvPr>
            <p:ph sz="quarter" idx="4" hasCustomPrompt="1"/>
          </p:nvPr>
        </p:nvSpPr>
        <p:spPr>
          <a:xfrm>
            <a:off x="6172200" y="2505075"/>
            <a:ext cx="5183188" cy="3684588"/>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Vide">
    <p:spTree>
      <p:nvGrpSpPr>
        <p:cNvPr id="1" name=""/>
        <p:cNvGrpSpPr/>
        <p:nvPr/>
      </p:nvGrpSpPr>
      <p:grpSpPr>
        <a:xfrm>
          <a:off x="0" y="0"/>
          <a:ext cx="0" cy="0"/>
          <a:chOff x="0" y="0"/>
          <a:chExt cx="0" cy="0"/>
        </a:xfrm>
      </p:grpSpPr>
      <p:sp>
        <p:nvSpPr>
          <p:cNvPr id="8" name="Espace réservé d’image 7">
            <a:extLst>
              <a:ext uri="{FF2B5EF4-FFF2-40B4-BE49-F238E27FC236}">
                <a16:creationId xmlns:a16="http://schemas.microsoft.com/office/drawing/2014/main" id="{23B832CC-E04A-47A7-966D-475AEA6409AB}"/>
              </a:ext>
            </a:extLst>
          </p:cNvPr>
          <p:cNvSpPr>
            <a:spLocks noGrp="1"/>
          </p:cNvSpPr>
          <p:nvPr>
            <p:ph type="pic" sz="quarter" idx="13" hasCustomPrompt="1"/>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
        <p:nvSpPr>
          <p:cNvPr id="2" name="Espace réservé de la date 1"/>
          <p:cNvSpPr>
            <a:spLocks noGrp="1"/>
          </p:cNvSpPr>
          <p:nvPr>
            <p:ph type="dt" sz="half" idx="10"/>
          </p:nvPr>
        </p:nvSpPr>
        <p:spPr/>
        <p:txBody>
          <a:bodyPr rtlCol="0"/>
          <a:lstStyle/>
          <a:p>
            <a:pPr rtl="0"/>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
        <p:nvSpPr>
          <p:cNvPr id="6" name="Forme libre : Forme 7">
            <a:extLst>
              <a:ext uri="{FF2B5EF4-FFF2-40B4-BE49-F238E27FC236}">
                <a16:creationId xmlns:a16="http://schemas.microsoft.com/office/drawing/2014/main" id="{23B832CC-E04A-47A7-966D-475AEA6409AB}"/>
              </a:ext>
            </a:extLst>
          </p:cNvPr>
          <p:cNvSpPr>
            <a:spLocks noGrp="1"/>
          </p:cNvSpPr>
          <p:nvPr>
            <p:ph type="pic" sz="quarter" idx="14" hasCustomPrompt="1"/>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
        <p:nvSpPr>
          <p:cNvPr id="7" name="Forme libre : Forme 7">
            <a:extLst>
              <a:ext uri="{FF2B5EF4-FFF2-40B4-BE49-F238E27FC236}">
                <a16:creationId xmlns:a16="http://schemas.microsoft.com/office/drawing/2014/main" id="{23B832CC-E04A-47A7-966D-475AEA6409AB}"/>
              </a:ext>
            </a:extLst>
          </p:cNvPr>
          <p:cNvSpPr>
            <a:spLocks noGrp="1"/>
          </p:cNvSpPr>
          <p:nvPr>
            <p:ph type="pic" sz="quarter" idx="15" hasCustomPrompt="1"/>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fr-FR" noProof="0"/>
              <a:t>Cliquez sur l’icône pour ajouter une image</a:t>
            </a:r>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u contenu 2"/>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theme" Target="../theme/theme2.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fr-FR" noProof="0"/>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fr-FR" noProof="0" smtClean="0"/>
              <a:t>‹N°›</a:t>
            </a:fld>
            <a:endParaRPr lang="fr-FR" noProof="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609600" y="137160"/>
            <a:ext cx="10972800" cy="707886"/>
          </a:xfrm>
          <a:prstGeom prst="rect">
            <a:avLst/>
          </a:prstGeom>
        </p:spPr>
        <p:txBody>
          <a:bodyPr vert="horz" lIns="91440" tIns="45720" rIns="91440" bIns="45720" rtlCol="0" anchor="ctr">
            <a:spAutoFit/>
          </a:bodyPr>
          <a:lstStyle/>
          <a:p>
            <a:pPr lvl="0"/>
            <a:r>
              <a:rPr lang="en-US"/>
              <a:t>Click to edit Master title style</a:t>
            </a:r>
            <a:endParaRPr lang="en-US" dirty="0"/>
          </a:p>
        </p:txBody>
      </p:sp>
      <p:sp>
        <p:nvSpPr>
          <p:cNvPr id="3" name="Espace réservé du texte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Rectangle 14"/>
          <p:cNvSpPr/>
          <p:nvPr/>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1241373947"/>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Lst>
  <p:hf hdr="0" ftr="0" dt="0"/>
  <p:txStyles>
    <p:titleStyle>
      <a:lvl1pPr algn="r" defTabSz="914354" rtl="0" eaLnBrk="1" latinLnBrk="0" hangingPunct="1">
        <a:spcBef>
          <a:spcPct val="0"/>
        </a:spcBef>
        <a:buNone/>
        <a:defRPr lang="en-US" sz="4000" b="1" kern="1200" cap="all" normalizeH="0" baseline="0" dirty="0">
          <a:solidFill>
            <a:srgbClr val="2F3A46"/>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342882" indent="-342882" algn="l" defTabSz="914354" rtl="0" eaLnBrk="1" latinLnBrk="0" hangingPunct="1">
        <a:spcBef>
          <a:spcPct val="20000"/>
        </a:spcBef>
        <a:buFont typeface="Arial" pitchFamily="34" charset="0"/>
        <a:buChar char="•"/>
        <a:defRPr sz="32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742913" indent="-285737" algn="l" defTabSz="914354" rtl="0" eaLnBrk="1" latinLnBrk="0" hangingPunct="1">
        <a:spcBef>
          <a:spcPct val="20000"/>
        </a:spcBef>
        <a:buFont typeface="Arial" pitchFamily="34" charset="0"/>
        <a:buChar char="–"/>
        <a:defRPr sz="28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2pPr>
      <a:lvl3pPr marL="1142942" indent="-228589" algn="l" defTabSz="914354" rtl="0" eaLnBrk="1" latinLnBrk="0" hangingPunct="1">
        <a:spcBef>
          <a:spcPct val="20000"/>
        </a:spcBef>
        <a:buFont typeface="Arial" pitchFamily="34" charset="0"/>
        <a:buChar char="•"/>
        <a:defRPr sz="24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120" indent="-228589" algn="l" defTabSz="914354" rtl="0" eaLnBrk="1" latinLnBrk="0" hangingPunct="1">
        <a:spcBef>
          <a:spcPct val="20000"/>
        </a:spcBef>
        <a:buFont typeface="Arial" pitchFamily="34" charset="0"/>
        <a:buChar char="–"/>
        <a:defRPr sz="20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4pPr>
      <a:lvl5pPr marL="2057298" indent="-228589" algn="l" defTabSz="914354" rtl="0" eaLnBrk="1" latinLnBrk="0" hangingPunct="1">
        <a:spcBef>
          <a:spcPct val="20000"/>
        </a:spcBef>
        <a:buFont typeface="Arial" pitchFamily="34" charset="0"/>
        <a:buChar char="»"/>
        <a:defRPr sz="2000" kern="1200">
          <a:solidFill>
            <a:schemeClr val="tx1">
              <a:lumMod val="7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474"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9" algn="l" defTabSz="91435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fr-FR" noProof="0" dirty="0"/>
          </a:p>
        </p:txBody>
      </p:sp>
      <p:sp>
        <p:nvSpPr>
          <p:cNvPr id="5" name="Espace réservé du pied de page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fr-FR" noProof="0" dirty="0"/>
          </a:p>
        </p:txBody>
      </p:sp>
      <p:sp>
        <p:nvSpPr>
          <p:cNvPr id="6" name="Espace réservé du numéro de diapositive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06FEDF93-2BFD-41CA-ABC7-B039102F3792}" type="slidenum">
              <a:rPr lang="fr-FR" noProof="0" smtClean="0"/>
              <a:t>‹N°›</a:t>
            </a:fld>
            <a:endParaRPr lang="fr-FR" noProof="0" dirty="0"/>
          </a:p>
        </p:txBody>
      </p:sp>
    </p:spTree>
    <p:extLst>
      <p:ext uri="{BB962C8B-B14F-4D97-AF65-F5344CB8AC3E}">
        <p14:creationId xmlns:p14="http://schemas.microsoft.com/office/powerpoint/2010/main" val="362398924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 19" descr="Photo en noir et blanc d’une ville&#10;&#10;Description générée automatiquement"/>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1" y="15079"/>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7" name="Zone de texte 6"/>
          <p:cNvSpPr txBox="1"/>
          <p:nvPr/>
        </p:nvSpPr>
        <p:spPr>
          <a:xfrm>
            <a:off x="388507" y="3444079"/>
            <a:ext cx="11414984" cy="1846659"/>
          </a:xfrm>
          <a:prstGeom prst="rect">
            <a:avLst/>
          </a:prstGeom>
          <a:noFill/>
        </p:spPr>
        <p:txBody>
          <a:bodyPr wrap="none" lIns="0" tIns="0" rIns="0" bIns="0" rtlCol="0">
            <a:spAutoFit/>
          </a:bodyPr>
          <a:lstStyle/>
          <a:p>
            <a:pPr algn="ctr">
              <a:tabLst>
                <a:tab pos="347663" algn="l"/>
              </a:tabLst>
            </a:pPr>
            <a:r>
              <a:rPr lang="fr-FR" sz="4000" b="1" dirty="0">
                <a:solidFill>
                  <a:schemeClr val="bg1"/>
                </a:solidFill>
                <a:latin typeface="+mj-lt"/>
              </a:rPr>
              <a:t>SIBD-TA Méthodes Agiles – </a:t>
            </a:r>
          </a:p>
          <a:p>
            <a:pPr algn="ctr">
              <a:tabLst>
                <a:tab pos="347663" algn="l"/>
              </a:tabLst>
            </a:pPr>
            <a:r>
              <a:rPr lang="fr-FR" sz="4000" b="1" dirty="0">
                <a:solidFill>
                  <a:schemeClr val="bg1"/>
                </a:solidFill>
                <a:latin typeface="+mj-lt"/>
              </a:rPr>
              <a:t>conception d'un Système d'Aide à la décision</a:t>
            </a:r>
          </a:p>
          <a:p>
            <a:pPr algn="ctr">
              <a:tabLst>
                <a:tab pos="347663" algn="l"/>
              </a:tabLst>
            </a:pPr>
            <a:r>
              <a:rPr lang="fr-FR" sz="4000" b="1" dirty="0">
                <a:solidFill>
                  <a:schemeClr val="bg1"/>
                </a:solidFill>
                <a:latin typeface="+mj-lt"/>
              </a:rPr>
              <a:t> Fonctionnelle en cybErsécurite {</a:t>
            </a:r>
            <a:r>
              <a:rPr lang="fr-FR" sz="4000" b="1" dirty="0" err="1">
                <a:solidFill>
                  <a:schemeClr val="bg1"/>
                </a:solidFill>
                <a:latin typeface="+mj-lt"/>
              </a:rPr>
              <a:t>SaFE</a:t>
            </a:r>
            <a:r>
              <a:rPr lang="fr-FR" sz="4000" b="1" dirty="0">
                <a:solidFill>
                  <a:schemeClr val="bg1"/>
                </a:solidFill>
                <a:latin typeface="+mj-lt"/>
              </a:rPr>
              <a:t>}</a:t>
            </a:r>
          </a:p>
        </p:txBody>
      </p:sp>
      <p:sp>
        <p:nvSpPr>
          <p:cNvPr id="21" name="Zone de texte 20"/>
          <p:cNvSpPr txBox="1"/>
          <p:nvPr/>
        </p:nvSpPr>
        <p:spPr>
          <a:xfrm>
            <a:off x="4074611" y="5814036"/>
            <a:ext cx="4146840" cy="615553"/>
          </a:xfrm>
          <a:prstGeom prst="rect">
            <a:avLst/>
          </a:prstGeom>
          <a:noFill/>
        </p:spPr>
        <p:txBody>
          <a:bodyPr wrap="none" lIns="0" tIns="0" rIns="0" bIns="0" rtlCol="0">
            <a:spAutoFit/>
          </a:bodyPr>
          <a:lstStyle/>
          <a:p>
            <a:pPr algn="ctr" rtl="0">
              <a:tabLst>
                <a:tab pos="347663" algn="l"/>
              </a:tabLst>
            </a:pPr>
            <a:r>
              <a:rPr lang="fr-FR" sz="2000" dirty="0">
                <a:solidFill>
                  <a:schemeClr val="bg1"/>
                </a:solidFill>
              </a:rPr>
              <a:t>EST Salé SIBD -TA</a:t>
            </a:r>
          </a:p>
          <a:p>
            <a:pPr algn="ctr" rtl="0">
              <a:tabLst>
                <a:tab pos="347663" algn="l"/>
              </a:tabLst>
            </a:pPr>
            <a:r>
              <a:rPr lang="fr-FR" sz="2000" dirty="0">
                <a:solidFill>
                  <a:schemeClr val="bg1"/>
                </a:solidFill>
              </a:rPr>
              <a:t>Présenter Par: A.ZOUIR – O.ESSAMADI</a:t>
            </a:r>
          </a:p>
        </p:txBody>
      </p:sp>
      <p:sp>
        <p:nvSpPr>
          <p:cNvPr id="2" name="Ovale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0" name="Ovale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1" name="Ovale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 name="Titre 2" hidden="1">
            <a:extLst>
              <a:ext uri="{FF2B5EF4-FFF2-40B4-BE49-F238E27FC236}">
                <a16:creationId xmlns:a16="http://schemas.microsoft.com/office/drawing/2014/main" id="{80AA5C56-EC57-4914-8118-68854697E0F3}"/>
              </a:ext>
            </a:extLst>
          </p:cNvPr>
          <p:cNvSpPr>
            <a:spLocks noGrp="1"/>
          </p:cNvSpPr>
          <p:nvPr>
            <p:ph type="title"/>
          </p:nvPr>
        </p:nvSpPr>
        <p:spPr/>
        <p:txBody>
          <a:bodyPr rtlCol="0"/>
          <a:lstStyle/>
          <a:p>
            <a:pPr rtl="0"/>
            <a:r>
              <a:rPr lang="fr" dirty="0"/>
              <a:t>Diapositive 1</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1</a:t>
            </a:fld>
            <a:endParaRPr lang="fr-FR" noProof="0"/>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Zone de texte 39">
            <a:extLst>
              <a:ext uri="{FF2B5EF4-FFF2-40B4-BE49-F238E27FC236}">
                <a16:creationId xmlns:a16="http://schemas.microsoft.com/office/drawing/2014/main" id="{FFAEF1C8-817C-4EBC-A4FB-3ED2DB7FCBF8}"/>
              </a:ext>
            </a:extLst>
          </p:cNvPr>
          <p:cNvSpPr txBox="1"/>
          <p:nvPr/>
        </p:nvSpPr>
        <p:spPr>
          <a:xfrm>
            <a:off x="4251267" y="165381"/>
            <a:ext cx="3689472"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7- </a:t>
            </a:r>
            <a:r>
              <a:rPr lang="fr-FR" sz="4000" b="1" dirty="0" err="1">
                <a:solidFill>
                  <a:srgbClr val="30353F"/>
                </a:solidFill>
                <a:latin typeface="Open Sans" panose="020B0606030504020204" pitchFamily="34" charset="0"/>
                <a:ea typeface="Open Sans" panose="020B0606030504020204" pitchFamily="34" charset="0"/>
                <a:cs typeface="Open Sans" panose="020B0606030504020204" pitchFamily="34" charset="0"/>
              </a:rPr>
              <a:t>Screenshots</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a:xfrm>
            <a:off x="9003890" y="6327494"/>
            <a:ext cx="2743200" cy="365125"/>
          </a:xfrm>
        </p:spPr>
        <p:txBody>
          <a:bodyPr/>
          <a:lstStyle/>
          <a:p>
            <a:pPr rtl="0"/>
            <a:fld id="{A428E537-E56B-49CA-B596-52598082FBE8}" type="slidenum">
              <a:rPr lang="fr-FR" noProof="0" smtClean="0"/>
              <a:t>10</a:t>
            </a:fld>
            <a:endParaRPr lang="fr-FR" noProof="0"/>
          </a:p>
        </p:txBody>
      </p:sp>
      <p:sp>
        <p:nvSpPr>
          <p:cNvPr id="9" name="Rectangle : coins arrondis 8">
            <a:extLst>
              <a:ext uri="{FF2B5EF4-FFF2-40B4-BE49-F238E27FC236}">
                <a16:creationId xmlns:a16="http://schemas.microsoft.com/office/drawing/2014/main" id="{2ED302C7-E996-2451-85F1-0E6ADF2F7537}"/>
              </a:ext>
            </a:extLst>
          </p:cNvPr>
          <p:cNvSpPr/>
          <p:nvPr/>
        </p:nvSpPr>
        <p:spPr>
          <a:xfrm>
            <a:off x="5270090" y="2763502"/>
            <a:ext cx="1012723" cy="333313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8844116" y="2714343"/>
            <a:ext cx="1012723" cy="338229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3311011" y="2012286"/>
            <a:ext cx="4377814" cy="515245"/>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4">
            <a:extLst>
              <a:ext uri="{FF2B5EF4-FFF2-40B4-BE49-F238E27FC236}">
                <a16:creationId xmlns:a16="http://schemas.microsoft.com/office/drawing/2014/main" id="{53B5ECC2-3645-F821-6CC8-E014B66F3E02}"/>
              </a:ext>
            </a:extLst>
          </p:cNvPr>
          <p:cNvPicPr>
            <a:picLocks noChangeAspect="1"/>
          </p:cNvPicPr>
          <p:nvPr/>
        </p:nvPicPr>
        <p:blipFill>
          <a:blip r:embed="rId3"/>
          <a:stretch>
            <a:fillRect/>
          </a:stretch>
        </p:blipFill>
        <p:spPr>
          <a:xfrm>
            <a:off x="304800" y="786074"/>
            <a:ext cx="11582400" cy="590654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727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0248C205-4D6B-C7CD-C0FB-13D0913D17B2}"/>
              </a:ext>
            </a:extLst>
          </p:cNvPr>
          <p:cNvPicPr>
            <a:picLocks noChangeAspect="1"/>
          </p:cNvPicPr>
          <p:nvPr/>
        </p:nvPicPr>
        <p:blipFill>
          <a:blip r:embed="rId3"/>
          <a:stretch>
            <a:fillRect/>
          </a:stretch>
        </p:blipFill>
        <p:spPr>
          <a:xfrm>
            <a:off x="2435208" y="837523"/>
            <a:ext cx="7321584" cy="568814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0" name="Zone de texte 39">
            <a:extLst>
              <a:ext uri="{FF2B5EF4-FFF2-40B4-BE49-F238E27FC236}">
                <a16:creationId xmlns:a16="http://schemas.microsoft.com/office/drawing/2014/main" id="{FFAEF1C8-817C-4EBC-A4FB-3ED2DB7FCBF8}"/>
              </a:ext>
            </a:extLst>
          </p:cNvPr>
          <p:cNvSpPr txBox="1"/>
          <p:nvPr/>
        </p:nvSpPr>
        <p:spPr>
          <a:xfrm>
            <a:off x="4251267" y="165381"/>
            <a:ext cx="3689472"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7- </a:t>
            </a:r>
            <a:r>
              <a:rPr lang="fr-FR" sz="4000" b="1" dirty="0" err="1">
                <a:solidFill>
                  <a:srgbClr val="30353F"/>
                </a:solidFill>
                <a:latin typeface="Open Sans" panose="020B0606030504020204" pitchFamily="34" charset="0"/>
                <a:ea typeface="Open Sans" panose="020B0606030504020204" pitchFamily="34" charset="0"/>
                <a:cs typeface="Open Sans" panose="020B0606030504020204" pitchFamily="34" charset="0"/>
              </a:rPr>
              <a:t>Screenshots</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a:xfrm>
            <a:off x="9003890" y="6327494"/>
            <a:ext cx="2743200" cy="365125"/>
          </a:xfrm>
        </p:spPr>
        <p:txBody>
          <a:bodyPr/>
          <a:lstStyle/>
          <a:p>
            <a:pPr rtl="0"/>
            <a:fld id="{A428E537-E56B-49CA-B596-52598082FBE8}" type="slidenum">
              <a:rPr lang="fr-FR" noProof="0" smtClean="0"/>
              <a:t>11</a:t>
            </a:fld>
            <a:endParaRPr lang="fr-FR" noProof="0"/>
          </a:p>
        </p:txBody>
      </p:sp>
      <p:sp>
        <p:nvSpPr>
          <p:cNvPr id="9" name="Rectangle : coins arrondis 8">
            <a:extLst>
              <a:ext uri="{FF2B5EF4-FFF2-40B4-BE49-F238E27FC236}">
                <a16:creationId xmlns:a16="http://schemas.microsoft.com/office/drawing/2014/main" id="{2ED302C7-E996-2451-85F1-0E6ADF2F7537}"/>
              </a:ext>
            </a:extLst>
          </p:cNvPr>
          <p:cNvSpPr/>
          <p:nvPr/>
        </p:nvSpPr>
        <p:spPr>
          <a:xfrm>
            <a:off x="2546555" y="4532671"/>
            <a:ext cx="5515897" cy="156396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2792361" y="2879713"/>
            <a:ext cx="5043950" cy="91554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2435208" y="1189704"/>
            <a:ext cx="5253617" cy="133782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36706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2829888" y="165381"/>
            <a:ext cx="6532237"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 Acceuil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11" name="Image 10">
            <a:extLst>
              <a:ext uri="{FF2B5EF4-FFF2-40B4-BE49-F238E27FC236}">
                <a16:creationId xmlns:a16="http://schemas.microsoft.com/office/drawing/2014/main" id="{54BD1087-CA70-90CD-E3D0-0D78EE02431D}"/>
              </a:ext>
            </a:extLst>
          </p:cNvPr>
          <p:cNvPicPr>
            <a:picLocks noChangeAspect="1"/>
          </p:cNvPicPr>
          <p:nvPr/>
        </p:nvPicPr>
        <p:blipFill>
          <a:blip r:embed="rId3"/>
          <a:stretch>
            <a:fillRect/>
          </a:stretch>
        </p:blipFill>
        <p:spPr>
          <a:xfrm>
            <a:off x="1113230" y="749229"/>
            <a:ext cx="10272525" cy="5943390"/>
          </a:xfrm>
          <a:prstGeom prst="rect">
            <a:avLst/>
          </a:prstGeom>
        </p:spPr>
      </p:pic>
    </p:spTree>
    <p:extLst>
      <p:ext uri="{BB962C8B-B14F-4D97-AF65-F5344CB8AC3E}">
        <p14:creationId xmlns:p14="http://schemas.microsoft.com/office/powerpoint/2010/main" val="1676837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1526652" y="165381"/>
            <a:ext cx="9138719"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 Gestion des incidents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9" name="Image 8">
            <a:extLst>
              <a:ext uri="{FF2B5EF4-FFF2-40B4-BE49-F238E27FC236}">
                <a16:creationId xmlns:a16="http://schemas.microsoft.com/office/drawing/2014/main" id="{ADC90157-4FFA-A2DC-C70F-D42C67E4A089}"/>
              </a:ext>
            </a:extLst>
          </p:cNvPr>
          <p:cNvPicPr>
            <a:picLocks noChangeAspect="1"/>
          </p:cNvPicPr>
          <p:nvPr/>
        </p:nvPicPr>
        <p:blipFill>
          <a:blip r:embed="rId3"/>
          <a:stretch>
            <a:fillRect/>
          </a:stretch>
        </p:blipFill>
        <p:spPr>
          <a:xfrm>
            <a:off x="1163265" y="835314"/>
            <a:ext cx="10429721" cy="5854847"/>
          </a:xfrm>
          <a:prstGeom prst="rect">
            <a:avLst/>
          </a:prstGeom>
        </p:spPr>
      </p:pic>
    </p:spTree>
    <p:extLst>
      <p:ext uri="{BB962C8B-B14F-4D97-AF65-F5344CB8AC3E}">
        <p14:creationId xmlns:p14="http://schemas.microsoft.com/office/powerpoint/2010/main" val="320217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Zone de texte 34">
            <a:extLst>
              <a:ext uri="{FF2B5EF4-FFF2-40B4-BE49-F238E27FC236}">
                <a16:creationId xmlns:a16="http://schemas.microsoft.com/office/drawing/2014/main" id="{0D497812-EAA0-46B1-8255-6A78E8C11B36}"/>
              </a:ext>
            </a:extLst>
          </p:cNvPr>
          <p:cNvSpPr txBox="1"/>
          <p:nvPr/>
        </p:nvSpPr>
        <p:spPr>
          <a:xfrm>
            <a:off x="3622572" y="165381"/>
            <a:ext cx="4946867" cy="984885"/>
          </a:xfrm>
          <a:prstGeom prst="rect">
            <a:avLst/>
          </a:prstGeom>
          <a:noFill/>
        </p:spPr>
        <p:txBody>
          <a:bodyPr wrap="none" lIns="0" tIns="0" rIns="0" bIns="0" rtlCol="0">
            <a:spAutoFit/>
          </a:bodyPr>
          <a:lstStyle/>
          <a:p>
            <a:pPr algn="ctr" rtl="0">
              <a:tabLst>
                <a:tab pos="347663" algn="l"/>
              </a:tabLst>
            </a:pPr>
            <a:r>
              <a:rPr lang="fr-FR" sz="3200" b="1" noProof="1">
                <a:solidFill>
                  <a:srgbClr val="30353F"/>
                </a:solidFill>
                <a:latin typeface="+mj-lt"/>
              </a:rPr>
              <a:t>Power BI Screenshots (3) </a:t>
            </a:r>
          </a:p>
          <a:p>
            <a:pPr algn="ctr" rtl="0">
              <a:tabLst>
                <a:tab pos="347663" algn="l"/>
              </a:tabLst>
            </a:pPr>
            <a:endParaRPr lang="fr-FR" sz="3200" b="1" noProof="1">
              <a:solidFill>
                <a:srgbClr val="30353F"/>
              </a:solidFill>
              <a:latin typeface="+mj-lt"/>
            </a:endParaRPr>
          </a:p>
        </p:txBody>
      </p:sp>
      <p:sp>
        <p:nvSpPr>
          <p:cNvPr id="3" name="Titre 2" hidden="1">
            <a:extLst>
              <a:ext uri="{FF2B5EF4-FFF2-40B4-BE49-F238E27FC236}">
                <a16:creationId xmlns:a16="http://schemas.microsoft.com/office/drawing/2014/main" id="{58A8366B-1D42-43D0-87E4-B7BC3F2C1B4C}"/>
              </a:ext>
            </a:extLst>
          </p:cNvPr>
          <p:cNvSpPr>
            <a:spLocks noGrp="1"/>
          </p:cNvSpPr>
          <p:nvPr>
            <p:ph type="title"/>
          </p:nvPr>
        </p:nvSpPr>
        <p:spPr/>
        <p:txBody>
          <a:bodyPr rtlCol="0"/>
          <a:lstStyle/>
          <a:p>
            <a:pPr rtl="0"/>
            <a:r>
              <a:rPr lang="fr" dirty="0"/>
              <a:t>Diapositive 5</a:t>
            </a:r>
          </a:p>
        </p:txBody>
      </p:sp>
      <p:pic>
        <p:nvPicPr>
          <p:cNvPr id="4" name="Image 3">
            <a:extLst>
              <a:ext uri="{FF2B5EF4-FFF2-40B4-BE49-F238E27FC236}">
                <a16:creationId xmlns:a16="http://schemas.microsoft.com/office/drawing/2014/main" id="{4474FFA6-BECD-4F2C-DD89-2B30ADC48524}"/>
              </a:ext>
            </a:extLst>
          </p:cNvPr>
          <p:cNvPicPr>
            <a:picLocks noChangeAspect="1"/>
          </p:cNvPicPr>
          <p:nvPr/>
        </p:nvPicPr>
        <p:blipFill>
          <a:blip r:embed="rId3"/>
          <a:stretch>
            <a:fillRect/>
          </a:stretch>
        </p:blipFill>
        <p:spPr>
          <a:xfrm>
            <a:off x="894736" y="638560"/>
            <a:ext cx="10789827" cy="6149231"/>
          </a:xfrm>
          <a:prstGeom prst="rect">
            <a:avLst/>
          </a:prstGeom>
        </p:spPr>
      </p:pic>
    </p:spTree>
    <p:extLst>
      <p:ext uri="{BB962C8B-B14F-4D97-AF65-F5344CB8AC3E}">
        <p14:creationId xmlns:p14="http://schemas.microsoft.com/office/powerpoint/2010/main" val="3155293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Zone de texte 214">
            <a:extLst>
              <a:ext uri="{FF2B5EF4-FFF2-40B4-BE49-F238E27FC236}">
                <a16:creationId xmlns:a16="http://schemas.microsoft.com/office/drawing/2014/main" id="{C4CB2807-C74A-41A8-931C-9C6AF92E9AE8}"/>
              </a:ext>
            </a:extLst>
          </p:cNvPr>
          <p:cNvSpPr txBox="1"/>
          <p:nvPr/>
        </p:nvSpPr>
        <p:spPr>
          <a:xfrm>
            <a:off x="1936218" y="165381"/>
            <a:ext cx="8319585" cy="492443"/>
          </a:xfrm>
          <a:prstGeom prst="rect">
            <a:avLst/>
          </a:prstGeom>
          <a:noFill/>
        </p:spPr>
        <p:txBody>
          <a:bodyPr wrap="none" lIns="0" tIns="0" rIns="0" bIns="0" rtlCol="0">
            <a:spAutoFit/>
          </a:bodyPr>
          <a:lstStyle/>
          <a:p>
            <a:pPr algn="ctr" rtl="0">
              <a:tabLst>
                <a:tab pos="347663" algn="l"/>
              </a:tabLst>
            </a:pPr>
            <a:r>
              <a:rPr lang="fr-FR" sz="3200" b="1" dirty="0">
                <a:solidFill>
                  <a:srgbClr val="30353F"/>
                </a:solidFill>
                <a:latin typeface="+mj-lt"/>
              </a:rPr>
              <a:t>Analyse des logs de sécurité WEB OWASP </a:t>
            </a:r>
          </a:p>
        </p:txBody>
      </p:sp>
      <p:sp>
        <p:nvSpPr>
          <p:cNvPr id="40" name="Titre 39" hidden="1">
            <a:extLst>
              <a:ext uri="{FF2B5EF4-FFF2-40B4-BE49-F238E27FC236}">
                <a16:creationId xmlns:a16="http://schemas.microsoft.com/office/drawing/2014/main" id="{9E3012EF-6114-4C5E-B103-134AD1111079}"/>
              </a:ext>
            </a:extLst>
          </p:cNvPr>
          <p:cNvSpPr>
            <a:spLocks noGrp="1"/>
          </p:cNvSpPr>
          <p:nvPr>
            <p:ph type="title"/>
          </p:nvPr>
        </p:nvSpPr>
        <p:spPr/>
        <p:txBody>
          <a:bodyPr rtlCol="0"/>
          <a:lstStyle/>
          <a:p>
            <a:pPr rtl="0"/>
            <a:r>
              <a:rPr lang="fr" dirty="0"/>
              <a:t>Diapositive 8</a:t>
            </a:r>
          </a:p>
        </p:txBody>
      </p:sp>
      <p:pic>
        <p:nvPicPr>
          <p:cNvPr id="198" name="Image 197">
            <a:extLst>
              <a:ext uri="{FF2B5EF4-FFF2-40B4-BE49-F238E27FC236}">
                <a16:creationId xmlns:a16="http://schemas.microsoft.com/office/drawing/2014/main" id="{0965DE8C-920A-B98B-A6E2-E031523726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503" y="1096450"/>
            <a:ext cx="8496300" cy="5038725"/>
          </a:xfrm>
          <a:prstGeom prst="rect">
            <a:avLst/>
          </a:prstGeom>
        </p:spPr>
      </p:pic>
    </p:spTree>
    <p:extLst>
      <p:ext uri="{BB962C8B-B14F-4D97-AF65-F5344CB8AC3E}">
        <p14:creationId xmlns:p14="http://schemas.microsoft.com/office/powerpoint/2010/main" val="1221752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grpSp>
        <p:nvGrpSpPr>
          <p:cNvPr id="21" name="Groupe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e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8" name="Ovale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grpSp>
      <p:sp>
        <p:nvSpPr>
          <p:cNvPr id="16" name="Ovale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9" name="Ovale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bg1"/>
              </a:solidFill>
            </a:endParaRPr>
          </a:p>
        </p:txBody>
      </p:sp>
      <p:sp>
        <p:nvSpPr>
          <p:cNvPr id="13" name="Zone de texte 12"/>
          <p:cNvSpPr txBox="1"/>
          <p:nvPr/>
        </p:nvSpPr>
        <p:spPr>
          <a:xfrm>
            <a:off x="2003538" y="3059668"/>
            <a:ext cx="8184933" cy="738664"/>
          </a:xfrm>
          <a:prstGeom prst="rect">
            <a:avLst/>
          </a:prstGeom>
          <a:noFill/>
        </p:spPr>
        <p:txBody>
          <a:bodyPr wrap="none" lIns="0" tIns="0" rIns="0" bIns="0" rtlCol="0">
            <a:spAutoFit/>
          </a:bodyPr>
          <a:lstStyle/>
          <a:p>
            <a:pPr algn="ctr" rtl="0">
              <a:tabLst>
                <a:tab pos="347663" algn="l"/>
              </a:tabLst>
            </a:pPr>
            <a:r>
              <a:rPr lang="fr-FR" sz="4800" b="1" dirty="0">
                <a:solidFill>
                  <a:srgbClr val="FFFFFF"/>
                </a:solidFill>
                <a:latin typeface="+mj-lt"/>
              </a:rPr>
              <a:t>MERCI DE VOTRE ATTENTION</a:t>
            </a:r>
          </a:p>
        </p:txBody>
      </p:sp>
      <p:sp>
        <p:nvSpPr>
          <p:cNvPr id="2" name="Titre 1" hidden="1">
            <a:extLst>
              <a:ext uri="{FF2B5EF4-FFF2-40B4-BE49-F238E27FC236}">
                <a16:creationId xmlns:a16="http://schemas.microsoft.com/office/drawing/2014/main" id="{10E603A3-B905-4FE4-AF3D-7ABD07598BAD}"/>
              </a:ext>
            </a:extLst>
          </p:cNvPr>
          <p:cNvSpPr>
            <a:spLocks noGrp="1"/>
          </p:cNvSpPr>
          <p:nvPr>
            <p:ph type="title"/>
          </p:nvPr>
        </p:nvSpPr>
        <p:spPr/>
        <p:txBody>
          <a:bodyPr rtlCol="0"/>
          <a:lstStyle/>
          <a:p>
            <a:pPr rtl="0"/>
            <a:r>
              <a:rPr lang="fr" dirty="0"/>
              <a:t>Diapositive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a:picLocks noChangeAspect="1"/>
          </p:cNvPicPr>
          <p:nvPr/>
        </p:nvPicPr>
        <p:blipFill>
          <a:blip r:embed="rId2"/>
          <a:stretch>
            <a:fillRect/>
          </a:stretch>
        </p:blipFill>
        <p:spPr>
          <a:xfrm>
            <a:off x="0" y="0"/>
            <a:ext cx="12192000" cy="12070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re 1"/>
          <p:cNvSpPr>
            <a:spLocks noGrp="1"/>
          </p:cNvSpPr>
          <p:nvPr>
            <p:ph type="title"/>
          </p:nvPr>
        </p:nvSpPr>
        <p:spPr>
          <a:xfrm>
            <a:off x="838200" y="365125"/>
            <a:ext cx="10515600" cy="5836499"/>
          </a:xfrm>
        </p:spPr>
        <p:txBody>
          <a:bodyPr>
            <a:noAutofit/>
          </a:bodyPr>
          <a:lstStyle/>
          <a:p>
            <a:pPr algn="ctr"/>
            <a:r>
              <a:rPr lang="fr-FR" sz="4000" b="1" dirty="0">
                <a:solidFill>
                  <a:srgbClr val="DBDBDB"/>
                </a:solidFill>
                <a:latin typeface="Open Sans" panose="020B0606030504020204" pitchFamily="34" charset="0"/>
                <a:ea typeface="Open Sans" panose="020B0606030504020204" pitchFamily="34" charset="0"/>
                <a:cs typeface="Open Sans" panose="020B0606030504020204" pitchFamily="34" charset="0"/>
              </a:rPr>
              <a:t>Sommaire :</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 </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1- Présentation du projet : USE Case</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2- Volet cybersécurité</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3- Analyse de priorité :</a:t>
            </a:r>
            <a:r>
              <a:rPr lang="fr-FR" sz="3200" b="1" dirty="0" err="1">
                <a:latin typeface="Open Sans" panose="020B0606030504020204" pitchFamily="34" charset="0"/>
                <a:ea typeface="Open Sans" panose="020B0606030504020204" pitchFamily="34" charset="0"/>
                <a:cs typeface="Open Sans" panose="020B0606030504020204" pitchFamily="34" charset="0"/>
              </a:rPr>
              <a:t>MosCow</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4- User Stories et Sprints</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5- </a:t>
            </a:r>
            <a:r>
              <a:rPr lang="fr-FR" sz="3200" b="1" dirty="0" err="1">
                <a:latin typeface="Open Sans" panose="020B0606030504020204" pitchFamily="34" charset="0"/>
                <a:ea typeface="Open Sans" panose="020B0606030504020204" pitchFamily="34" charset="0"/>
                <a:cs typeface="Open Sans" panose="020B0606030504020204" pitchFamily="34" charset="0"/>
              </a:rPr>
              <a:t>Burndown</a:t>
            </a:r>
            <a:r>
              <a:rPr lang="fr-FR" sz="3200" b="1" dirty="0">
                <a:latin typeface="Open Sans" panose="020B0606030504020204" pitchFamily="34" charset="0"/>
                <a:ea typeface="Open Sans" panose="020B0606030504020204" pitchFamily="34" charset="0"/>
                <a:cs typeface="Open Sans" panose="020B0606030504020204" pitchFamily="34" charset="0"/>
              </a:rPr>
              <a:t> Chart</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5- Facteur de focalisation</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6- Outil de suivi de projet AGILE</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7- Screenshots</a:t>
            </a:r>
            <a:br>
              <a:rPr lang="fr-FR" sz="3200" b="1" dirty="0">
                <a:latin typeface="Open Sans" panose="020B0606030504020204" pitchFamily="34" charset="0"/>
                <a:ea typeface="Open Sans" panose="020B0606030504020204" pitchFamily="34" charset="0"/>
                <a:cs typeface="Open Sans" panose="020B0606030504020204" pitchFamily="34" charset="0"/>
              </a:rPr>
            </a:br>
            <a:r>
              <a:rPr lang="fr-FR" sz="3200" b="1" dirty="0">
                <a:latin typeface="Open Sans" panose="020B0606030504020204" pitchFamily="34" charset="0"/>
                <a:ea typeface="Open Sans" panose="020B0606030504020204" pitchFamily="34" charset="0"/>
                <a:cs typeface="Open Sans" panose="020B0606030504020204" pitchFamily="34" charset="0"/>
              </a:rPr>
              <a:t>  </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2</a:t>
            </a:fld>
            <a:endParaRPr lang="fr-FR" noProof="0"/>
          </a:p>
        </p:txBody>
      </p:sp>
    </p:spTree>
    <p:extLst>
      <p:ext uri="{BB962C8B-B14F-4D97-AF65-F5344CB8AC3E}">
        <p14:creationId xmlns:p14="http://schemas.microsoft.com/office/powerpoint/2010/main" val="187325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Zone de texte 40"/>
          <p:cNvSpPr txBox="1"/>
          <p:nvPr/>
        </p:nvSpPr>
        <p:spPr>
          <a:xfrm>
            <a:off x="381000" y="6345823"/>
            <a:ext cx="782265" cy="215444"/>
          </a:xfrm>
          <a:prstGeom prst="rect">
            <a:avLst/>
          </a:prstGeom>
          <a:noFill/>
        </p:spPr>
        <p:txBody>
          <a:bodyPr wrap="none" lIns="0" tIns="0" rIns="0" bIns="0" rtlCol="0">
            <a:spAutoFit/>
          </a:bodyPr>
          <a:lstStyle>
            <a:defPPr>
              <a:defRPr lang="en-US"/>
            </a:defPPr>
            <a:lvl1pPr>
              <a:defRPr sz="1400">
                <a:solidFill>
                  <a:srgbClr val="30353F"/>
                </a:solidFill>
              </a:defRPr>
            </a:lvl1pPr>
          </a:lstStyle>
          <a:p>
            <a:pPr rtl="0"/>
            <a:r>
              <a:rPr lang="fr-FR" noProof="1">
                <a:solidFill>
                  <a:srgbClr val="1F2229"/>
                </a:solidFill>
              </a:rPr>
              <a:t>Votre logo</a:t>
            </a:r>
          </a:p>
        </p:txBody>
      </p:sp>
      <p:grpSp>
        <p:nvGrpSpPr>
          <p:cNvPr id="2" name="Groupe 1">
            <a:extLst>
              <a:ext uri="{FF2B5EF4-FFF2-40B4-BE49-F238E27FC236}">
                <a16:creationId xmlns:a16="http://schemas.microsoft.com/office/drawing/2014/main" id="{4494785E-4C9A-4626-816D-B5F5920DA80C}"/>
              </a:ext>
              <a:ext uri="{C183D7F6-B498-43B3-948B-1728B52AA6E4}">
                <adec:decorative xmlns:adec="http://schemas.microsoft.com/office/drawing/2017/decorative" val="1"/>
              </a:ext>
            </a:extLst>
          </p:cNvPr>
          <p:cNvGrpSpPr/>
          <p:nvPr/>
        </p:nvGrpSpPr>
        <p:grpSpPr>
          <a:xfrm>
            <a:off x="307589" y="1603194"/>
            <a:ext cx="5634273" cy="3099880"/>
            <a:chOff x="825793" y="2068093"/>
            <a:chExt cx="5634273" cy="3099880"/>
          </a:xfrm>
        </p:grpSpPr>
        <p:sp>
          <p:nvSpPr>
            <p:cNvPr id="71" name="Zone de texte 70"/>
            <p:cNvSpPr txBox="1"/>
            <p:nvPr/>
          </p:nvSpPr>
          <p:spPr>
            <a:xfrm>
              <a:off x="825793" y="2890917"/>
              <a:ext cx="2017681" cy="430887"/>
            </a:xfrm>
            <a:prstGeom prst="rect">
              <a:avLst/>
            </a:prstGeom>
            <a:noFill/>
          </p:spPr>
          <p:txBody>
            <a:bodyPr wrap="square" lIns="0" tIns="0" rIns="0" bIns="0" rtlCol="0">
              <a:spAutoFit/>
            </a:bodyPr>
            <a:lstStyle/>
            <a:p>
              <a:pPr rtl="0"/>
              <a:r>
                <a:rPr lang="fr-FR" sz="1400" noProof="1"/>
                <a:t>Pas de budget - Projet developpé en interne</a:t>
              </a:r>
              <a:endParaRPr lang="fr-FR" sz="1400" noProof="1">
                <a:solidFill>
                  <a:srgbClr val="30353F"/>
                </a:solidFill>
              </a:endParaRPr>
            </a:p>
          </p:txBody>
        </p:sp>
        <p:sp>
          <p:nvSpPr>
            <p:cNvPr id="88" name="Rectangle 87"/>
            <p:cNvSpPr/>
            <p:nvPr/>
          </p:nvSpPr>
          <p:spPr>
            <a:xfrm>
              <a:off x="1174450" y="2068093"/>
              <a:ext cx="2366285" cy="702966"/>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 name="Groupe 14"/>
            <p:cNvGrpSpPr/>
            <p:nvPr/>
          </p:nvGrpSpPr>
          <p:grpSpPr>
            <a:xfrm>
              <a:off x="825793" y="2068093"/>
              <a:ext cx="702967" cy="702966"/>
              <a:chOff x="1072536" y="1083143"/>
              <a:chExt cx="788715" cy="788715"/>
            </a:xfrm>
          </p:grpSpPr>
          <p:sp>
            <p:nvSpPr>
              <p:cNvPr id="8" name="Ovale 7"/>
              <p:cNvSpPr/>
              <p:nvPr/>
            </p:nvSpPr>
            <p:spPr>
              <a:xfrm>
                <a:off x="1072536" y="1083143"/>
                <a:ext cx="788715" cy="788715"/>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74" name="Groupe 73"/>
              <p:cNvGrpSpPr/>
              <p:nvPr/>
            </p:nvGrpSpPr>
            <p:grpSpPr>
              <a:xfrm>
                <a:off x="1276148" y="1369137"/>
                <a:ext cx="381490" cy="216726"/>
                <a:chOff x="3283332" y="3275035"/>
                <a:chExt cx="479215" cy="272245"/>
              </a:xfrm>
            </p:grpSpPr>
            <p:sp>
              <p:nvSpPr>
                <p:cNvPr id="68" name="Forme libre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69" name="Forme libre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70" name="Forme libre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72" name="Forme libre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50" name="Zone de texte 49"/>
            <p:cNvSpPr txBox="1"/>
            <p:nvPr/>
          </p:nvSpPr>
          <p:spPr>
            <a:xfrm>
              <a:off x="1702893" y="2269755"/>
              <a:ext cx="1627931" cy="246221"/>
            </a:xfrm>
            <a:prstGeom prst="rect">
              <a:avLst/>
            </a:prstGeom>
            <a:noFill/>
          </p:spPr>
          <p:txBody>
            <a:bodyPr wrap="square" lIns="0" tIns="0" rIns="0" bIns="0" rtlCol="0">
              <a:spAutoFit/>
            </a:bodyPr>
            <a:lstStyle/>
            <a:p>
              <a:pPr rtl="0"/>
              <a:r>
                <a:rPr lang="fr-FR" sz="1600" b="1" noProof="1">
                  <a:solidFill>
                    <a:schemeClr val="bg1"/>
                  </a:solidFill>
                </a:rPr>
                <a:t>FINANCEMENT</a:t>
              </a:r>
            </a:p>
          </p:txBody>
        </p:sp>
        <p:sp>
          <p:nvSpPr>
            <p:cNvPr id="53" name="Zone de texte 52"/>
            <p:cNvSpPr txBox="1"/>
            <p:nvPr/>
          </p:nvSpPr>
          <p:spPr>
            <a:xfrm>
              <a:off x="844712" y="4737086"/>
              <a:ext cx="2017681" cy="430887"/>
            </a:xfrm>
            <a:prstGeom prst="rect">
              <a:avLst/>
            </a:prstGeom>
            <a:noFill/>
          </p:spPr>
          <p:txBody>
            <a:bodyPr wrap="square" lIns="0" tIns="0" rIns="0" bIns="0" rtlCol="0">
              <a:spAutoFit/>
            </a:bodyPr>
            <a:lstStyle/>
            <a:p>
              <a:pPr rtl="0"/>
              <a:r>
                <a:rPr lang="fr-FR" sz="1400" noProof="1"/>
                <a:t>ESSAMADI Oussama</a:t>
              </a:r>
            </a:p>
            <a:p>
              <a:pPr rtl="0"/>
              <a:r>
                <a:rPr lang="fr-FR" sz="1400" noProof="1">
                  <a:solidFill>
                    <a:srgbClr val="30353F"/>
                  </a:solidFill>
                </a:rPr>
                <a:t>ZOUIR Amine</a:t>
              </a:r>
            </a:p>
          </p:txBody>
        </p:sp>
        <p:sp>
          <p:nvSpPr>
            <p:cNvPr id="91" name="Rectangle 90"/>
            <p:cNvSpPr/>
            <p:nvPr/>
          </p:nvSpPr>
          <p:spPr>
            <a:xfrm>
              <a:off x="1196194" y="3920431"/>
              <a:ext cx="2367699" cy="702966"/>
            </a:xfrm>
            <a:prstGeom prst="rect">
              <a:avLst/>
            </a:prstGeom>
            <a:gradFill flip="none" rotWithShape="1">
              <a:gsLst>
                <a:gs pos="100000">
                  <a:schemeClr val="bg1"/>
                </a:gs>
                <a:gs pos="54000">
                  <a:srgbClr val="DBDBD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 name="Groupe 16"/>
            <p:cNvGrpSpPr/>
            <p:nvPr/>
          </p:nvGrpSpPr>
          <p:grpSpPr>
            <a:xfrm>
              <a:off x="844712" y="3920431"/>
              <a:ext cx="702967" cy="702966"/>
              <a:chOff x="1093763" y="3171060"/>
              <a:chExt cx="788715" cy="788715"/>
            </a:xfrm>
          </p:grpSpPr>
          <p:sp>
            <p:nvSpPr>
              <p:cNvPr id="38" name="Ovale 37"/>
              <p:cNvSpPr/>
              <p:nvPr/>
            </p:nvSpPr>
            <p:spPr>
              <a:xfrm>
                <a:off x="1093763" y="3171060"/>
                <a:ext cx="788715" cy="788715"/>
              </a:xfrm>
              <a:prstGeom prst="ellipse">
                <a:avLst/>
              </a:prstGeom>
              <a:solidFill>
                <a:srgbClr val="CFCFC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9" name="Forme libre 34"/>
              <p:cNvSpPr>
                <a:spLocks noEditPoints="1"/>
              </p:cNvSpPr>
              <p:nvPr/>
            </p:nvSpPr>
            <p:spPr bwMode="auto">
              <a:xfrm>
                <a:off x="1305929" y="3382536"/>
                <a:ext cx="364382" cy="365762"/>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58" name="Zone de texte 57"/>
            <p:cNvSpPr txBox="1"/>
            <p:nvPr/>
          </p:nvSpPr>
          <p:spPr>
            <a:xfrm>
              <a:off x="1594309" y="4168357"/>
              <a:ext cx="1627932" cy="246221"/>
            </a:xfrm>
            <a:prstGeom prst="rect">
              <a:avLst/>
            </a:prstGeom>
            <a:noFill/>
          </p:spPr>
          <p:txBody>
            <a:bodyPr wrap="square" lIns="0" tIns="0" rIns="0" bIns="0" rtlCol="0">
              <a:spAutoFit/>
            </a:bodyPr>
            <a:lstStyle/>
            <a:p>
              <a:pPr rtl="0"/>
              <a:r>
                <a:rPr lang="fr-FR" sz="1600" b="1" noProof="1">
                  <a:solidFill>
                    <a:srgbClr val="30353F"/>
                  </a:solidFill>
                </a:rPr>
                <a:t>TRAVAIL D’ÉQUIPE</a:t>
              </a:r>
            </a:p>
          </p:txBody>
        </p:sp>
        <p:sp>
          <p:nvSpPr>
            <p:cNvPr id="78" name="Zone de texte 77"/>
            <p:cNvSpPr txBox="1"/>
            <p:nvPr/>
          </p:nvSpPr>
          <p:spPr>
            <a:xfrm>
              <a:off x="3752994" y="4737086"/>
              <a:ext cx="2017681" cy="430887"/>
            </a:xfrm>
            <a:prstGeom prst="rect">
              <a:avLst/>
            </a:prstGeom>
            <a:noFill/>
          </p:spPr>
          <p:txBody>
            <a:bodyPr wrap="square" lIns="0" tIns="0" rIns="0" bIns="0" rtlCol="0">
              <a:spAutoFit/>
            </a:bodyPr>
            <a:lstStyle/>
            <a:p>
              <a:pPr rtl="0"/>
              <a:r>
                <a:rPr lang="fr-FR" sz="1400" noProof="1"/>
                <a:t>Selon méthodologie AGILE SCRUM</a:t>
              </a:r>
              <a:endParaRPr lang="fr-FR" sz="1400" noProof="1">
                <a:solidFill>
                  <a:srgbClr val="30353F"/>
                </a:solidFill>
              </a:endParaRPr>
            </a:p>
          </p:txBody>
        </p:sp>
        <p:sp>
          <p:nvSpPr>
            <p:cNvPr id="92" name="Rectangle 91"/>
            <p:cNvSpPr/>
            <p:nvPr/>
          </p:nvSpPr>
          <p:spPr>
            <a:xfrm>
              <a:off x="4104475" y="3937693"/>
              <a:ext cx="2355591" cy="702967"/>
            </a:xfrm>
            <a:prstGeom prst="rect">
              <a:avLst/>
            </a:prstGeom>
            <a:gradFill flip="none" rotWithShape="1">
              <a:gsLst>
                <a:gs pos="100000">
                  <a:schemeClr val="bg1"/>
                </a:gs>
                <a:gs pos="54000">
                  <a:srgbClr val="85E0E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 name="Groupe 15"/>
            <p:cNvGrpSpPr/>
            <p:nvPr/>
          </p:nvGrpSpPr>
          <p:grpSpPr>
            <a:xfrm>
              <a:off x="3752994" y="3937693"/>
              <a:ext cx="702967" cy="702967"/>
              <a:chOff x="4356800" y="3209795"/>
              <a:chExt cx="788715" cy="788715"/>
            </a:xfrm>
          </p:grpSpPr>
          <p:sp>
            <p:nvSpPr>
              <p:cNvPr id="43" name="Ovale 42"/>
              <p:cNvSpPr/>
              <p:nvPr/>
            </p:nvSpPr>
            <p:spPr>
              <a:xfrm>
                <a:off x="4356800" y="3209795"/>
                <a:ext cx="788715" cy="788715"/>
              </a:xfrm>
              <a:prstGeom prst="ellipse">
                <a:avLst/>
              </a:prstGeom>
              <a:solidFill>
                <a:srgbClr val="43CDD9"/>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44" name="Groupe 43"/>
              <p:cNvGrpSpPr/>
              <p:nvPr/>
            </p:nvGrpSpPr>
            <p:grpSpPr>
              <a:xfrm>
                <a:off x="4597964" y="3450958"/>
                <a:ext cx="306387" cy="306388"/>
                <a:chOff x="8208963" y="3762375"/>
                <a:chExt cx="306387" cy="306388"/>
              </a:xfrm>
            </p:grpSpPr>
            <p:sp>
              <p:nvSpPr>
                <p:cNvPr id="45" name="Forme libre 27"/>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6" name="Forme libre 28"/>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7" name="Forme libre 29"/>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49" name="Forme libre 30"/>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81" name="Zone de texte 80"/>
            <p:cNvSpPr txBox="1"/>
            <p:nvPr/>
          </p:nvSpPr>
          <p:spPr>
            <a:xfrm>
              <a:off x="4556804" y="4115823"/>
              <a:ext cx="1560098" cy="246221"/>
            </a:xfrm>
            <a:prstGeom prst="rect">
              <a:avLst/>
            </a:prstGeom>
            <a:noFill/>
          </p:spPr>
          <p:txBody>
            <a:bodyPr wrap="square" lIns="0" tIns="0" rIns="0" bIns="0" rtlCol="0">
              <a:spAutoFit/>
            </a:bodyPr>
            <a:lstStyle/>
            <a:p>
              <a:pPr rtl="0"/>
              <a:r>
                <a:rPr lang="fr-FR" sz="1600" b="1" noProof="1">
                  <a:solidFill>
                    <a:schemeClr val="bg1"/>
                  </a:solidFill>
                </a:rPr>
                <a:t>PLANIFICATION</a:t>
              </a:r>
            </a:p>
          </p:txBody>
        </p:sp>
        <p:sp>
          <p:nvSpPr>
            <p:cNvPr id="82" name="Zone de texte 81"/>
            <p:cNvSpPr txBox="1"/>
            <p:nvPr/>
          </p:nvSpPr>
          <p:spPr>
            <a:xfrm>
              <a:off x="3752994" y="2876165"/>
              <a:ext cx="2017681" cy="215444"/>
            </a:xfrm>
            <a:prstGeom prst="rect">
              <a:avLst/>
            </a:prstGeom>
            <a:noFill/>
          </p:spPr>
          <p:txBody>
            <a:bodyPr wrap="square" lIns="0" tIns="0" rIns="0" bIns="0" rtlCol="0">
              <a:spAutoFit/>
            </a:bodyPr>
            <a:lstStyle/>
            <a:p>
              <a:pPr rtl="0"/>
              <a:r>
                <a:rPr lang="fr-FR" sz="1400" noProof="1"/>
                <a:t>05 semaines</a:t>
              </a:r>
              <a:endParaRPr lang="fr-FR" sz="1400" noProof="1">
                <a:solidFill>
                  <a:srgbClr val="30353F"/>
                </a:solidFill>
              </a:endParaRPr>
            </a:p>
          </p:txBody>
        </p:sp>
        <p:sp>
          <p:nvSpPr>
            <p:cNvPr id="90" name="Rectangle 89"/>
            <p:cNvSpPr/>
            <p:nvPr/>
          </p:nvSpPr>
          <p:spPr>
            <a:xfrm>
              <a:off x="4087496" y="2076584"/>
              <a:ext cx="2296208"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3" name="Groupe 2"/>
            <p:cNvGrpSpPr/>
            <p:nvPr/>
          </p:nvGrpSpPr>
          <p:grpSpPr>
            <a:xfrm>
              <a:off x="3752994" y="2076676"/>
              <a:ext cx="702967" cy="702967"/>
              <a:chOff x="3752994" y="2076676"/>
              <a:chExt cx="702967" cy="702967"/>
            </a:xfrm>
          </p:grpSpPr>
          <p:sp>
            <p:nvSpPr>
              <p:cNvPr id="35" name="Ovale 34"/>
              <p:cNvSpPr/>
              <p:nvPr/>
            </p:nvSpPr>
            <p:spPr>
              <a:xfrm>
                <a:off x="3752994" y="2076676"/>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64" name="Groupe 63"/>
              <p:cNvGrpSpPr/>
              <p:nvPr/>
            </p:nvGrpSpPr>
            <p:grpSpPr>
              <a:xfrm>
                <a:off x="3919769" y="2340342"/>
                <a:ext cx="369417" cy="175634"/>
                <a:chOff x="4254500" y="2100263"/>
                <a:chExt cx="1906588" cy="906463"/>
              </a:xfrm>
            </p:grpSpPr>
            <p:sp>
              <p:nvSpPr>
                <p:cNvPr id="48" name="Forme libre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52" name="Forme libre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63" name="Forme libre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87" name="Zone de texte 86"/>
            <p:cNvSpPr txBox="1"/>
            <p:nvPr/>
          </p:nvSpPr>
          <p:spPr>
            <a:xfrm>
              <a:off x="4631185" y="2276951"/>
              <a:ext cx="1139489" cy="246221"/>
            </a:xfrm>
            <a:prstGeom prst="rect">
              <a:avLst/>
            </a:prstGeom>
            <a:noFill/>
          </p:spPr>
          <p:txBody>
            <a:bodyPr wrap="square" lIns="0" tIns="0" rIns="0" bIns="0" rtlCol="0">
              <a:spAutoFit/>
            </a:bodyPr>
            <a:lstStyle/>
            <a:p>
              <a:pPr rtl="0"/>
              <a:r>
                <a:rPr lang="fr-FR" sz="1600" b="1" noProof="1">
                  <a:solidFill>
                    <a:schemeClr val="bg1"/>
                  </a:solidFill>
                </a:rPr>
                <a:t>Délai projet</a:t>
              </a:r>
            </a:p>
          </p:txBody>
        </p:sp>
      </p:grpSp>
      <p:sp>
        <p:nvSpPr>
          <p:cNvPr id="182" name="Rectangle 181">
            <a:extLst>
              <a:ext uri="{C183D7F6-B498-43B3-948B-1728B52AA6E4}">
                <adec:decorative xmlns:adec="http://schemas.microsoft.com/office/drawing/2017/decorative" val="1"/>
              </a:ext>
            </a:extLst>
          </p:cNvPr>
          <p:cNvSpPr/>
          <p:nvPr/>
        </p:nvSpPr>
        <p:spPr>
          <a:xfrm flipH="1">
            <a:off x="8047820" y="1381939"/>
            <a:ext cx="495949" cy="744793"/>
          </a:xfrm>
          <a:prstGeom prst="rect">
            <a:avLst/>
          </a:prstGeom>
          <a:solidFill>
            <a:srgbClr val="AFBB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0" name="Groupe 169">
            <a:extLst>
              <a:ext uri="{C183D7F6-B498-43B3-948B-1728B52AA6E4}">
                <adec:decorative xmlns:adec="http://schemas.microsoft.com/office/drawing/2017/decorative" val="1"/>
              </a:ext>
            </a:extLst>
          </p:cNvPr>
          <p:cNvGrpSpPr/>
          <p:nvPr/>
        </p:nvGrpSpPr>
        <p:grpSpPr>
          <a:xfrm>
            <a:off x="8047819" y="1116775"/>
            <a:ext cx="496814" cy="496814"/>
            <a:chOff x="3605949" y="1828088"/>
            <a:chExt cx="745644" cy="745644"/>
          </a:xfrm>
        </p:grpSpPr>
        <p:sp>
          <p:nvSpPr>
            <p:cNvPr id="171" name="Ovale 170"/>
            <p:cNvSpPr/>
            <p:nvPr/>
          </p:nvSpPr>
          <p:spPr>
            <a:xfrm>
              <a:off x="3605949" y="1828088"/>
              <a:ext cx="745644" cy="745644"/>
            </a:xfrm>
            <a:prstGeom prst="ellipse">
              <a:avLst/>
            </a:prstGeom>
            <a:solidFill>
              <a:srgbClr val="8FA0A3"/>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72" name="Groupe 171"/>
            <p:cNvGrpSpPr/>
            <p:nvPr/>
          </p:nvGrpSpPr>
          <p:grpSpPr>
            <a:xfrm>
              <a:off x="3782849" y="2107761"/>
              <a:ext cx="391844" cy="186297"/>
              <a:chOff x="4254500" y="2100263"/>
              <a:chExt cx="1906588" cy="906463"/>
            </a:xfrm>
          </p:grpSpPr>
          <p:sp>
            <p:nvSpPr>
              <p:cNvPr id="173" name="Forme libre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74" name="Forme libre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75" name="Forme libre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83" name="Rectangle 182">
            <a:extLst>
              <a:ext uri="{C183D7F6-B498-43B3-948B-1728B52AA6E4}">
                <adec:decorative xmlns:adec="http://schemas.microsoft.com/office/drawing/2017/decorative" val="1"/>
              </a:ext>
            </a:extLst>
          </p:cNvPr>
          <p:cNvSpPr/>
          <p:nvPr/>
        </p:nvSpPr>
        <p:spPr>
          <a:xfrm flipH="1">
            <a:off x="9152940" y="1381938"/>
            <a:ext cx="495949" cy="744794"/>
          </a:xfrm>
          <a:prstGeom prst="rect">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7" name="Groupe 166">
            <a:extLst>
              <a:ext uri="{C183D7F6-B498-43B3-948B-1728B52AA6E4}">
                <adec:decorative xmlns:adec="http://schemas.microsoft.com/office/drawing/2017/decorative" val="1"/>
              </a:ext>
            </a:extLst>
          </p:cNvPr>
          <p:cNvGrpSpPr/>
          <p:nvPr/>
        </p:nvGrpSpPr>
        <p:grpSpPr>
          <a:xfrm>
            <a:off x="9152940" y="1138328"/>
            <a:ext cx="495650" cy="495649"/>
            <a:chOff x="1093763" y="3171060"/>
            <a:chExt cx="788715" cy="788715"/>
          </a:xfrm>
        </p:grpSpPr>
        <p:sp>
          <p:nvSpPr>
            <p:cNvPr id="168" name="Ovale 167"/>
            <p:cNvSpPr/>
            <p:nvPr/>
          </p:nvSpPr>
          <p:spPr>
            <a:xfrm>
              <a:off x="1093763" y="3171060"/>
              <a:ext cx="788715" cy="788715"/>
            </a:xfrm>
            <a:prstGeom prst="ellipse">
              <a:avLst/>
            </a:prstGeom>
            <a:solidFill>
              <a:srgbClr val="CFCFC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169" name="Forme libre 34"/>
            <p:cNvSpPr>
              <a:spLocks noEditPoints="1"/>
            </p:cNvSpPr>
            <p:nvPr/>
          </p:nvSpPr>
          <p:spPr bwMode="auto">
            <a:xfrm>
              <a:off x="1305929" y="3382536"/>
              <a:ext cx="364382" cy="365762"/>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184" name="Rectangle 183">
            <a:extLst>
              <a:ext uri="{C183D7F6-B498-43B3-948B-1728B52AA6E4}">
                <adec:decorative xmlns:adec="http://schemas.microsoft.com/office/drawing/2017/decorative" val="1"/>
              </a:ext>
            </a:extLst>
          </p:cNvPr>
          <p:cNvSpPr/>
          <p:nvPr/>
        </p:nvSpPr>
        <p:spPr>
          <a:xfrm flipH="1">
            <a:off x="10257195" y="1381938"/>
            <a:ext cx="495949" cy="744794"/>
          </a:xfrm>
          <a:prstGeom prst="rect">
            <a:avLst/>
          </a:prstGeom>
          <a:solidFill>
            <a:srgbClr val="85E0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9" name="Groupe 158">
            <a:extLst>
              <a:ext uri="{C183D7F6-B498-43B3-948B-1728B52AA6E4}">
                <adec:decorative xmlns:adec="http://schemas.microsoft.com/office/drawing/2017/decorative" val="1"/>
              </a:ext>
            </a:extLst>
          </p:cNvPr>
          <p:cNvGrpSpPr/>
          <p:nvPr/>
        </p:nvGrpSpPr>
        <p:grpSpPr>
          <a:xfrm>
            <a:off x="10257195" y="1145345"/>
            <a:ext cx="495949" cy="495949"/>
            <a:chOff x="4356800" y="3209795"/>
            <a:chExt cx="788715" cy="788715"/>
          </a:xfrm>
        </p:grpSpPr>
        <p:sp>
          <p:nvSpPr>
            <p:cNvPr id="160" name="Ovale 159"/>
            <p:cNvSpPr/>
            <p:nvPr/>
          </p:nvSpPr>
          <p:spPr>
            <a:xfrm>
              <a:off x="4356800" y="3209795"/>
              <a:ext cx="788715" cy="788715"/>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61" name="Groupe 160"/>
            <p:cNvGrpSpPr/>
            <p:nvPr/>
          </p:nvGrpSpPr>
          <p:grpSpPr>
            <a:xfrm>
              <a:off x="4612956" y="3450958"/>
              <a:ext cx="306387" cy="306388"/>
              <a:chOff x="8223955" y="3762375"/>
              <a:chExt cx="306387" cy="306388"/>
            </a:xfrm>
          </p:grpSpPr>
          <p:sp>
            <p:nvSpPr>
              <p:cNvPr id="162" name="Forme libre 27"/>
              <p:cNvSpPr>
                <a:spLocks/>
              </p:cNvSpPr>
              <p:nvPr/>
            </p:nvSpPr>
            <p:spPr bwMode="auto">
              <a:xfrm>
                <a:off x="8439855" y="3943349"/>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3" name="Forme libre 28"/>
              <p:cNvSpPr>
                <a:spLocks/>
              </p:cNvSpPr>
              <p:nvPr/>
            </p:nvSpPr>
            <p:spPr bwMode="auto">
              <a:xfrm>
                <a:off x="8260467"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4" name="Forme libre 29"/>
              <p:cNvSpPr>
                <a:spLocks/>
              </p:cNvSpPr>
              <p:nvPr/>
            </p:nvSpPr>
            <p:spPr bwMode="auto">
              <a:xfrm>
                <a:off x="8260467"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65" name="Forme libre 30"/>
              <p:cNvSpPr>
                <a:spLocks noEditPoints="1"/>
              </p:cNvSpPr>
              <p:nvPr/>
            </p:nvSpPr>
            <p:spPr bwMode="auto">
              <a:xfrm>
                <a:off x="8223955"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77" name="Rectangle 176">
            <a:extLst>
              <a:ext uri="{C183D7F6-B498-43B3-948B-1728B52AA6E4}">
                <adec:decorative xmlns:adec="http://schemas.microsoft.com/office/drawing/2017/decorative" val="1"/>
              </a:ext>
            </a:extLst>
          </p:cNvPr>
          <p:cNvSpPr/>
          <p:nvPr/>
        </p:nvSpPr>
        <p:spPr>
          <a:xfrm flipH="1">
            <a:off x="6943564" y="1381938"/>
            <a:ext cx="495949" cy="744794"/>
          </a:xfrm>
          <a:prstGeom prst="rect">
            <a:avLst/>
          </a:prstGeom>
          <a:solidFill>
            <a:srgbClr val="515A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2" name="Groupe 151">
            <a:extLst>
              <a:ext uri="{C183D7F6-B498-43B3-948B-1728B52AA6E4}">
                <adec:decorative xmlns:adec="http://schemas.microsoft.com/office/drawing/2017/decorative" val="1"/>
              </a:ext>
            </a:extLst>
          </p:cNvPr>
          <p:cNvGrpSpPr/>
          <p:nvPr/>
        </p:nvGrpSpPr>
        <p:grpSpPr>
          <a:xfrm flipH="1">
            <a:off x="6943564" y="1138328"/>
            <a:ext cx="495948" cy="495947"/>
            <a:chOff x="1072536" y="1083143"/>
            <a:chExt cx="788715" cy="788715"/>
          </a:xfrm>
        </p:grpSpPr>
        <p:sp>
          <p:nvSpPr>
            <p:cNvPr id="153" name="Ovale 152"/>
            <p:cNvSpPr/>
            <p:nvPr/>
          </p:nvSpPr>
          <p:spPr>
            <a:xfrm>
              <a:off x="1072536" y="1083143"/>
              <a:ext cx="788715" cy="788715"/>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54" name="Groupe 153"/>
            <p:cNvGrpSpPr/>
            <p:nvPr/>
          </p:nvGrpSpPr>
          <p:grpSpPr>
            <a:xfrm>
              <a:off x="1261808" y="1364417"/>
              <a:ext cx="381490" cy="216726"/>
              <a:chOff x="3265320" y="3269106"/>
              <a:chExt cx="479215" cy="272245"/>
            </a:xfrm>
          </p:grpSpPr>
          <p:sp>
            <p:nvSpPr>
              <p:cNvPr id="155" name="Forme libre 11"/>
              <p:cNvSpPr>
                <a:spLocks noEditPoints="1"/>
              </p:cNvSpPr>
              <p:nvPr/>
            </p:nvSpPr>
            <p:spPr bwMode="auto">
              <a:xfrm>
                <a:off x="3265320" y="3269106"/>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6" name="Forme libre 12"/>
              <p:cNvSpPr>
                <a:spLocks noEditPoints="1"/>
              </p:cNvSpPr>
              <p:nvPr/>
            </p:nvSpPr>
            <p:spPr bwMode="auto">
              <a:xfrm>
                <a:off x="3343582" y="3337126"/>
                <a:ext cx="282593" cy="148860"/>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7" name="Forme libre 13"/>
              <p:cNvSpPr>
                <a:spLocks/>
              </p:cNvSpPr>
              <p:nvPr/>
            </p:nvSpPr>
            <p:spPr bwMode="auto">
              <a:xfrm>
                <a:off x="3427164" y="3368968"/>
                <a:ext cx="32638" cy="85177"/>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8" name="Forme libre 14"/>
              <p:cNvSpPr>
                <a:spLocks noEditPoints="1"/>
              </p:cNvSpPr>
              <p:nvPr/>
            </p:nvSpPr>
            <p:spPr bwMode="auto">
              <a:xfrm>
                <a:off x="3481296" y="3368968"/>
                <a:ext cx="61296" cy="85177"/>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gr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fr-FR" sz="1800" b="0" i="0" u="none" strike="noStrike" baseline="0" dirty="0">
                <a:solidFill>
                  <a:srgbClr val="000000"/>
                </a:solidFill>
                <a:latin typeface="Calibri" panose="020F0502020204030204" pitchFamily="34" charset="0"/>
              </a:rPr>
              <a:t>Descriptif :</a:t>
            </a:r>
          </a:p>
          <a:p>
            <a:r>
              <a:rPr lang="fr-FR" sz="1800" b="0" i="0" u="none" strike="noStrike" baseline="0" dirty="0">
                <a:solidFill>
                  <a:srgbClr val="000000"/>
                </a:solidFill>
                <a:latin typeface="Calibri" panose="020F0502020204030204" pitchFamily="34" charset="0"/>
              </a:rPr>
              <a:t> - Ce projet concerne l’analyse et la représentation graphique des KPI des logs de sécurité fonctionnelle des Systèmes informatiques ainsi que des logs des incidents, dans le but d'analyser et de gérer les risques et de prendre des décisions liées à la cybersécurité,</a:t>
            </a:r>
            <a:endParaRPr lang="fr-FR" dirty="0">
              <a:solidFill>
                <a:srgbClr val="000000"/>
              </a:solidFill>
              <a:latin typeface="Calibri" panose="020F0502020204030204" pitchFamily="34" charset="0"/>
            </a:endParaRPr>
          </a:p>
          <a:p>
            <a:endParaRPr lang="fr-FR" noProof="1">
              <a:solidFill>
                <a:srgbClr val="000000"/>
              </a:solidFill>
              <a:latin typeface="Calibri" panose="020F0502020204030204" pitchFamily="34" charset="0"/>
            </a:endParaRPr>
          </a:p>
          <a:p>
            <a:r>
              <a:rPr lang="fr-FR" noProof="1">
                <a:solidFill>
                  <a:srgbClr val="000000"/>
                </a:solidFill>
                <a:latin typeface="Calibri" panose="020F0502020204030204" pitchFamily="34" charset="0"/>
              </a:rPr>
              <a:t>Objectif :</a:t>
            </a:r>
          </a:p>
          <a:p>
            <a:pPr algn="l"/>
            <a:endParaRPr lang="fr-FR" sz="1800" b="0" i="0" u="none" strike="noStrike" baseline="0" dirty="0">
              <a:solidFill>
                <a:srgbClr val="000000"/>
              </a:solidFill>
              <a:latin typeface="Calibri" panose="020F0502020204030204" pitchFamily="34" charset="0"/>
            </a:endParaRPr>
          </a:p>
          <a:p>
            <a:r>
              <a:rPr lang="fr-FR" sz="1800" b="0" i="0" u="none" strike="noStrike" baseline="0" dirty="0">
                <a:solidFill>
                  <a:srgbClr val="000000"/>
                </a:solidFill>
                <a:latin typeface="Calibri" panose="020F0502020204030204" pitchFamily="34" charset="0"/>
              </a:rPr>
              <a:t>-   Collecte des données de sécurité SI </a:t>
            </a:r>
          </a:p>
          <a:p>
            <a:pPr marL="285750" indent="-285750">
              <a:buFontTx/>
              <a:buChar char="-"/>
            </a:pPr>
            <a:r>
              <a:rPr lang="fr-FR" sz="1800" b="0" i="0" u="none" strike="noStrike" baseline="0" dirty="0">
                <a:solidFill>
                  <a:srgbClr val="000000"/>
                </a:solidFill>
                <a:latin typeface="Calibri" panose="020F0502020204030204" pitchFamily="34" charset="0"/>
              </a:rPr>
              <a:t>MEP. Processus de corrélation des données </a:t>
            </a:r>
          </a:p>
          <a:p>
            <a:pPr marL="285750" indent="-285750">
              <a:buFontTx/>
              <a:buChar char="-"/>
            </a:pPr>
            <a:r>
              <a:rPr lang="fr-FR" sz="1800" b="0" i="0" u="none" strike="noStrike" baseline="0" dirty="0">
                <a:solidFill>
                  <a:srgbClr val="000000"/>
                </a:solidFill>
                <a:latin typeface="Calibri" panose="020F0502020204030204" pitchFamily="34" charset="0"/>
              </a:rPr>
              <a:t>MEP. Processus d'</a:t>
            </a:r>
            <a:r>
              <a:rPr lang="fr-FR" sz="1800" b="0" i="0" u="none" strike="noStrike" baseline="0" dirty="0" err="1">
                <a:solidFill>
                  <a:srgbClr val="000000"/>
                </a:solidFill>
                <a:latin typeface="Calibri" panose="020F0502020204030204" pitchFamily="34" charset="0"/>
              </a:rPr>
              <a:t>interpretation</a:t>
            </a:r>
            <a:r>
              <a:rPr lang="fr-FR" sz="1800" b="0" i="0" u="none" strike="noStrike" baseline="0" dirty="0">
                <a:solidFill>
                  <a:srgbClr val="000000"/>
                </a:solidFill>
                <a:latin typeface="Calibri" panose="020F0502020204030204" pitchFamily="34" charset="0"/>
              </a:rPr>
              <a:t> des données </a:t>
            </a:r>
          </a:p>
          <a:p>
            <a:pPr marL="285750" indent="-285750">
              <a:buFontTx/>
              <a:buChar char="-"/>
            </a:pPr>
            <a:r>
              <a:rPr lang="fr-FR" sz="1800" b="0" i="0" u="none" strike="noStrike" baseline="0" dirty="0">
                <a:solidFill>
                  <a:srgbClr val="000000"/>
                </a:solidFill>
                <a:latin typeface="Calibri" panose="020F0502020204030204" pitchFamily="34" charset="0"/>
              </a:rPr>
              <a:t>Présentation du tableau de bord sécurité </a:t>
            </a:r>
          </a:p>
          <a:p>
            <a:pPr marL="285750" indent="-285750">
              <a:buFontTx/>
              <a:buChar char="-"/>
            </a:pPr>
            <a:r>
              <a:rPr lang="fr-FR" sz="1800" b="0" i="0" u="none" strike="noStrike" baseline="0" dirty="0">
                <a:solidFill>
                  <a:srgbClr val="000000"/>
                </a:solidFill>
                <a:latin typeface="Calibri" panose="020F0502020204030204" pitchFamily="34" charset="0"/>
              </a:rPr>
              <a:t>Système d'aide à la décision	</a:t>
            </a:r>
          </a:p>
          <a:p>
            <a:pPr algn="ctr" rtl="0"/>
            <a:endParaRPr lang="fr-FR" noProof="1"/>
          </a:p>
        </p:txBody>
      </p:sp>
      <p:sp>
        <p:nvSpPr>
          <p:cNvPr id="83" name="Zone de texte 82">
            <a:extLst>
              <a:ext uri="{FF2B5EF4-FFF2-40B4-BE49-F238E27FC236}">
                <a16:creationId xmlns:a16="http://schemas.microsoft.com/office/drawing/2014/main" id="{DCD843C5-0DBD-4721-ACAD-288CC256EF82}"/>
              </a:ext>
            </a:extLst>
          </p:cNvPr>
          <p:cNvSpPr txBox="1"/>
          <p:nvPr/>
        </p:nvSpPr>
        <p:spPr>
          <a:xfrm>
            <a:off x="2030112" y="207321"/>
            <a:ext cx="8807219"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1- Présentation et use case Projet :</a:t>
            </a:r>
          </a:p>
        </p:txBody>
      </p:sp>
      <p:sp>
        <p:nvSpPr>
          <p:cNvPr id="4" name="Titre 3" hidden="1">
            <a:extLst>
              <a:ext uri="{FF2B5EF4-FFF2-40B4-BE49-F238E27FC236}">
                <a16:creationId xmlns:a16="http://schemas.microsoft.com/office/drawing/2014/main" id="{19D7E498-2D9B-4F60-93FF-25DEC5873336}"/>
              </a:ext>
            </a:extLst>
          </p:cNvPr>
          <p:cNvSpPr>
            <a:spLocks noGrp="1"/>
          </p:cNvSpPr>
          <p:nvPr>
            <p:ph type="title"/>
          </p:nvPr>
        </p:nvSpPr>
        <p:spPr/>
        <p:txBody>
          <a:bodyPr rtlCol="0"/>
          <a:lstStyle/>
          <a:p>
            <a:pPr rtl="0"/>
            <a:r>
              <a:rPr lang="fr" dirty="0"/>
              <a:t>Diapositive 3</a:t>
            </a:r>
          </a:p>
        </p:txBody>
      </p:sp>
      <p:sp>
        <p:nvSpPr>
          <p:cNvPr id="6" name="Espace réservé du numéro de diapositive 5"/>
          <p:cNvSpPr>
            <a:spLocks noGrp="1"/>
          </p:cNvSpPr>
          <p:nvPr>
            <p:ph type="sldNum" sz="quarter" idx="12"/>
          </p:nvPr>
        </p:nvSpPr>
        <p:spPr/>
        <p:txBody>
          <a:bodyPr/>
          <a:lstStyle/>
          <a:p>
            <a:pPr rtl="0"/>
            <a:fld id="{A428E537-E56B-49CA-B596-52598082FBE8}" type="slidenum">
              <a:rPr lang="fr-FR" noProof="0" smtClean="0"/>
              <a:t>3</a:t>
            </a:fld>
            <a:endParaRPr lang="fr-FR" noProof="0"/>
          </a:p>
        </p:txBody>
      </p:sp>
    </p:spTree>
    <p:extLst>
      <p:ext uri="{BB962C8B-B14F-4D97-AF65-F5344CB8AC3E}">
        <p14:creationId xmlns:p14="http://schemas.microsoft.com/office/powerpoint/2010/main" val="3839826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e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4" name="Titr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rtlCol="0"/>
          <a:lstStyle/>
          <a:p>
            <a:r>
              <a:rPr lang="fr-FR" dirty="0"/>
              <a:t>Analyse du projet : diapositive </a:t>
            </a:r>
            <a:r>
              <a:rPr lang="fr" dirty="0"/>
              <a:t>2</a:t>
            </a:r>
          </a:p>
        </p:txBody>
      </p:sp>
      <p:sp>
        <p:nvSpPr>
          <p:cNvPr id="11" name="Titre 1">
            <a:extLst>
              <a:ext uri="{FF2B5EF4-FFF2-40B4-BE49-F238E27FC236}">
                <a16:creationId xmlns:a16="http://schemas.microsoft.com/office/drawing/2014/main" id="{4E3F5479-058B-4FA8-92E9-18CAB8CDC5C5}"/>
              </a:ext>
            </a:extLst>
          </p:cNvPr>
          <p:cNvSpPr txBox="1">
            <a:spLocks/>
          </p:cNvSpPr>
          <p:nvPr/>
        </p:nvSpPr>
        <p:spPr>
          <a:xfrm>
            <a:off x="228600" y="190500"/>
            <a:ext cx="11734800" cy="11079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fr-FR" sz="4000" b="1"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rPr>
              <a:t>2- Volets de la cybersécurité:</a:t>
            </a:r>
            <a:br>
              <a:rPr kumimoji="0" lang="fr-FR" sz="4000" b="0"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rPr>
            </a:br>
            <a:endParaRPr kumimoji="0" lang="fr-FR" sz="4000" b="0" i="0" u="none" strike="noStrike" kern="1200" cap="none" spc="0" normalizeH="0" baseline="0" noProof="0" dirty="0">
              <a:ln>
                <a:noFill/>
              </a:ln>
              <a:solidFill>
                <a:srgbClr val="000000">
                  <a:lumMod val="75000"/>
                  <a:lumOff val="25000"/>
                </a:srgbClr>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3" name="Ovale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4795036" y="2857500"/>
            <a:ext cx="2517069"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prstClr val="white"/>
                </a:solidFill>
                <a:effectLst/>
                <a:uLnTx/>
                <a:uFillTx/>
                <a:latin typeface="Century Gothic"/>
                <a:ea typeface="+mn-ea"/>
                <a:cs typeface="+mn-cs"/>
              </a:rPr>
              <a:t>Cybersécurité</a:t>
            </a:r>
          </a:p>
        </p:txBody>
      </p:sp>
      <p:sp>
        <p:nvSpPr>
          <p:cNvPr id="16" name="Rectangle : Coins arrondi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7054850" y="1594093"/>
            <a:ext cx="3660775" cy="740997"/>
          </a:xfrm>
          <a:prstGeom prst="roundRect">
            <a:avLst>
              <a:gd name="adj" fmla="val 50000"/>
            </a:avLst>
          </a:prstGeom>
          <a:gradFill>
            <a:gsLst>
              <a:gs pos="93000">
                <a:srgbClr val="B1B6BD"/>
              </a:gs>
              <a:gs pos="67340">
                <a:srgbClr val="838A96"/>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a:t>
            </a:r>
            <a:r>
              <a:rPr kumimoji="0" lang="fr-FR" sz="2000" b="0" i="0" u="none" strike="noStrike" kern="1200" cap="none" spc="0" normalizeH="0" baseline="0" noProof="0" dirty="0">
                <a:ln>
                  <a:noFill/>
                </a:ln>
                <a:solidFill>
                  <a:prstClr val="white"/>
                </a:solidFill>
                <a:effectLst/>
                <a:uLnTx/>
                <a:uFillTx/>
                <a:latin typeface="Segoe UI Light"/>
                <a:ea typeface="+mn-ea"/>
                <a:cs typeface="+mn-cs"/>
              </a:rPr>
              <a:t>des</a:t>
            </a:r>
            <a:r>
              <a:rPr kumimoji="0" lang="fr-FR" b="0" i="0" u="none" strike="noStrike" kern="1200" cap="none" spc="0" normalizeH="0" baseline="0" noProof="0" dirty="0">
                <a:ln>
                  <a:noFill/>
                </a:ln>
                <a:solidFill>
                  <a:prstClr val="white"/>
                </a:solidFill>
                <a:effectLst/>
                <a:uLnTx/>
                <a:uFillTx/>
                <a:latin typeface="Segoe UI Light"/>
                <a:ea typeface="+mn-ea"/>
                <a:cs typeface="+mn-cs"/>
              </a:rPr>
              <a:t> incidents</a:t>
            </a:r>
          </a:p>
        </p:txBody>
      </p:sp>
      <p:sp>
        <p:nvSpPr>
          <p:cNvPr id="15" name="Ovale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19" name="Rectangle : Coins arrondi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877961" y="3334727"/>
            <a:ext cx="3660775" cy="740997"/>
          </a:xfrm>
          <a:prstGeom prst="roundRect">
            <a:avLst>
              <a:gd name="adj" fmla="val 50000"/>
            </a:avLst>
          </a:prstGeom>
          <a:gradFill>
            <a:gsLst>
              <a:gs pos="94000">
                <a:srgbClr val="AEB2BA"/>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Sécurité des Services </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prstClr val="white"/>
                </a:solidFill>
                <a:latin typeface="Segoe UI Light"/>
              </a:rPr>
              <a:t>(OWASP, Web, </a:t>
            </a:r>
            <a:r>
              <a:rPr lang="fr-FR" dirty="0" err="1">
                <a:solidFill>
                  <a:prstClr val="white"/>
                </a:solidFill>
                <a:latin typeface="Segoe UI Light"/>
              </a:rPr>
              <a:t>Bdd,DNS</a:t>
            </a:r>
            <a:r>
              <a:rPr lang="fr-FR" dirty="0">
                <a:solidFill>
                  <a:prstClr val="white"/>
                </a:solidFill>
                <a:latin typeface="Segoe UI Light"/>
              </a:rPr>
              <a:t>,…)</a:t>
            </a:r>
            <a:endParaRPr kumimoji="0" lang="fr-FR"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0" name="Ovale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1" name="Rectangle : Coins arrondi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7302500" y="5176715"/>
            <a:ext cx="3660775" cy="740997"/>
          </a:xfrm>
          <a:prstGeom prst="roundRect">
            <a:avLst>
              <a:gd name="adj" fmla="val 50000"/>
            </a:avLst>
          </a:prstGeom>
          <a:gradFill>
            <a:gsLst>
              <a:gs pos="91000">
                <a:srgbClr val="B9BDC3"/>
              </a:gs>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des vulnérabilités</a:t>
            </a:r>
          </a:p>
        </p:txBody>
      </p:sp>
      <p:sp>
        <p:nvSpPr>
          <p:cNvPr id="22" name="Ovale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5" name="Rectangle : Coins arrondi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130300" y="1575451"/>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prstClr val="white"/>
                </a:solidFill>
                <a:effectLst/>
                <a:uLnTx/>
                <a:uFillTx/>
                <a:latin typeface="Segoe UI Light"/>
                <a:ea typeface="+mn-ea"/>
                <a:cs typeface="+mn-cs"/>
              </a:rPr>
              <a:t>Gestion des logs</a:t>
            </a:r>
          </a:p>
        </p:txBody>
      </p:sp>
      <p:sp>
        <p:nvSpPr>
          <p:cNvPr id="26" name="Ovale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7" name="Rectangle : Coins arrondi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prstClr val="white"/>
                </a:solidFill>
                <a:latin typeface="Segoe UI Light"/>
              </a:rPr>
              <a:t>Gestion des accès</a:t>
            </a:r>
            <a:endParaRPr kumimoji="0" lang="fr-FR" sz="2000" b="1"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8" name="Ovale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29" name="Rectangle : Coins arrondi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246568" y="5176633"/>
            <a:ext cx="3660775" cy="740997"/>
          </a:xfrm>
          <a:prstGeom prst="roundRect">
            <a:avLst>
              <a:gd name="adj" fmla="val 50000"/>
            </a:avLst>
          </a:prstGeom>
          <a:gradFill>
            <a:gsLst>
              <a:gs pos="100000">
                <a:schemeClr val="bg1"/>
              </a:gs>
              <a:gs pos="54000">
                <a:srgbClr val="515A6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b="1" i="0" u="none" strike="noStrike" kern="1200" cap="none" spc="0" normalizeH="0" baseline="0" noProof="0" dirty="0">
                <a:ln>
                  <a:noFill/>
                </a:ln>
                <a:solidFill>
                  <a:prstClr val="white"/>
                </a:solidFill>
                <a:effectLst/>
                <a:uLnTx/>
                <a:uFillTx/>
                <a:latin typeface="Segoe UI Light"/>
                <a:ea typeface="+mn-ea"/>
                <a:cs typeface="+mn-cs"/>
              </a:rPr>
              <a:t>Sécurité des données </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b="1" dirty="0">
                <a:solidFill>
                  <a:prstClr val="white"/>
                </a:solidFill>
                <a:latin typeface="Segoe UI Light"/>
              </a:rPr>
              <a:t>(DLP, fuite de données..)</a:t>
            </a:r>
            <a:endParaRPr kumimoji="0" lang="fr-FR" b="1" i="0" u="none" strike="noStrike" kern="1200" cap="none" spc="0" normalizeH="0" baseline="0" noProof="0" dirty="0">
              <a:ln>
                <a:noFill/>
              </a:ln>
              <a:solidFill>
                <a:prstClr val="white"/>
              </a:solidFill>
              <a:effectLst/>
              <a:uLnTx/>
              <a:uFillTx/>
              <a:latin typeface="Segoe UI Light"/>
              <a:ea typeface="+mn-ea"/>
              <a:cs typeface="+mn-cs"/>
            </a:endParaRPr>
          </a:p>
        </p:txBody>
      </p:sp>
      <p:sp>
        <p:nvSpPr>
          <p:cNvPr id="30" name="Ovale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Segoe UI Light"/>
              <a:ea typeface="+mn-ea"/>
              <a:cs typeface="+mn-cs"/>
            </a:endParaRPr>
          </a:p>
        </p:txBody>
      </p:sp>
      <p:grpSp>
        <p:nvGrpSpPr>
          <p:cNvPr id="31" name="Groupe 30" descr="Icônes de graphique à barres et en courbes.">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orme libre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3" name="Forme libre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sp>
        <p:nvSpPr>
          <p:cNvPr id="34" name="Forme libre 1676" descr="Icône de case à cocher.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5" name="Forme libre 4665" descr="Icône de graphique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nvGrpSpPr>
          <p:cNvPr id="36" name="Groupe 35" descr="Icône de personne et d’engrenage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orme libre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38" name="Forme libre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grpSp>
        <p:nvGrpSpPr>
          <p:cNvPr id="39" name="Groupe 38" descr="Icône d’engrenage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orme libre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41" name="Forme libre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grpSp>
      <p:sp>
        <p:nvSpPr>
          <p:cNvPr id="42" name="Forme libre 4346" descr="Icône de graphique en boîte à moustaches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2" name="Heptagone 1">
            <a:extLst>
              <a:ext uri="{FF2B5EF4-FFF2-40B4-BE49-F238E27FC236}">
                <a16:creationId xmlns:a16="http://schemas.microsoft.com/office/drawing/2014/main" id="{34C85621-C1EB-A4DD-6E65-A7F385F6E9D3}"/>
              </a:ext>
            </a:extLst>
          </p:cNvPr>
          <p:cNvSpPr/>
          <p:nvPr/>
        </p:nvSpPr>
        <p:spPr>
          <a:xfrm>
            <a:off x="2076450" y="966097"/>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1</a:t>
            </a:r>
          </a:p>
        </p:txBody>
      </p:sp>
      <p:sp>
        <p:nvSpPr>
          <p:cNvPr id="3" name="Heptagone 2">
            <a:extLst>
              <a:ext uri="{FF2B5EF4-FFF2-40B4-BE49-F238E27FC236}">
                <a16:creationId xmlns:a16="http://schemas.microsoft.com/office/drawing/2014/main" id="{83CBBFF2-C334-BF19-2B6A-5DF07E9C48F2}"/>
              </a:ext>
            </a:extLst>
          </p:cNvPr>
          <p:cNvSpPr/>
          <p:nvPr/>
        </p:nvSpPr>
        <p:spPr>
          <a:xfrm>
            <a:off x="8430064" y="946070"/>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2</a:t>
            </a:r>
          </a:p>
        </p:txBody>
      </p:sp>
      <p:sp>
        <p:nvSpPr>
          <p:cNvPr id="5" name="Heptagone 4">
            <a:extLst>
              <a:ext uri="{FF2B5EF4-FFF2-40B4-BE49-F238E27FC236}">
                <a16:creationId xmlns:a16="http://schemas.microsoft.com/office/drawing/2014/main" id="{A0BA2799-06FD-6CBA-154C-C158FA747068}"/>
              </a:ext>
            </a:extLst>
          </p:cNvPr>
          <p:cNvSpPr/>
          <p:nvPr/>
        </p:nvSpPr>
        <p:spPr>
          <a:xfrm>
            <a:off x="9374973" y="2677747"/>
            <a:ext cx="666750" cy="509953"/>
          </a:xfrm>
          <a:prstGeom prst="hep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3</a:t>
            </a:r>
          </a:p>
        </p:txBody>
      </p:sp>
      <p:sp>
        <p:nvSpPr>
          <p:cNvPr id="6" name="Espace réservé du numéro de diapositive 5">
            <a:extLst>
              <a:ext uri="{FF2B5EF4-FFF2-40B4-BE49-F238E27FC236}">
                <a16:creationId xmlns:a16="http://schemas.microsoft.com/office/drawing/2014/main" id="{F78620D6-326F-012D-FC56-CF71E93C9D8E}"/>
              </a:ext>
            </a:extLst>
          </p:cNvPr>
          <p:cNvSpPr>
            <a:spLocks noGrp="1"/>
          </p:cNvSpPr>
          <p:nvPr>
            <p:ph type="sldNum" sz="quarter" idx="12"/>
          </p:nvPr>
        </p:nvSpPr>
        <p:spPr/>
        <p:txBody>
          <a:bodyPr/>
          <a:lstStyle/>
          <a:p>
            <a:pPr rtl="0"/>
            <a:fld id="{06FEDF93-2BFD-41CA-ABC7-B039102F3792}" type="slidenum">
              <a:rPr lang="fr-FR" noProof="0" smtClean="0"/>
              <a:t>4</a:t>
            </a:fld>
            <a:endParaRPr lang="fr-FR" noProof="0" dirty="0"/>
          </a:p>
        </p:txBody>
      </p:sp>
    </p:spTree>
    <p:extLst>
      <p:ext uri="{BB962C8B-B14F-4D97-AF65-F5344CB8AC3E}">
        <p14:creationId xmlns:p14="http://schemas.microsoft.com/office/powerpoint/2010/main" val="329971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F64CC-CE0C-8843-B759-4B60C810D846}"/>
              </a:ext>
            </a:extLst>
          </p:cNvPr>
          <p:cNvSpPr>
            <a:spLocks noGrp="1"/>
          </p:cNvSpPr>
          <p:nvPr>
            <p:ph type="title"/>
          </p:nvPr>
        </p:nvSpPr>
        <p:spPr>
          <a:xfrm>
            <a:off x="623887" y="137159"/>
            <a:ext cx="9797831" cy="707886"/>
          </a:xfrm>
        </p:spPr>
        <p:txBody>
          <a:bodyPr/>
          <a:lstStyle/>
          <a:p>
            <a:r>
              <a:rPr lang="en-CA" dirty="0"/>
              <a:t>3- Moscow analysis: </a:t>
            </a:r>
          </a:p>
        </p:txBody>
      </p:sp>
      <p:sp>
        <p:nvSpPr>
          <p:cNvPr id="31" name="Shape">
            <a:extLst>
              <a:ext uri="{FF2B5EF4-FFF2-40B4-BE49-F238E27FC236}">
                <a16:creationId xmlns:a16="http://schemas.microsoft.com/office/drawing/2014/main" id="{FBFC8D54-5A29-7044-9DE0-C60A1C5CC48F}"/>
              </a:ext>
            </a:extLst>
          </p:cNvPr>
          <p:cNvSpPr/>
          <p:nvPr/>
        </p:nvSpPr>
        <p:spPr>
          <a:xfrm>
            <a:off x="6647425" y="2893777"/>
            <a:ext cx="740077" cy="1747651"/>
          </a:xfrm>
          <a:custGeom>
            <a:avLst/>
            <a:gdLst/>
            <a:ahLst/>
            <a:cxnLst>
              <a:cxn ang="0">
                <a:pos x="wd2" y="hd2"/>
              </a:cxn>
              <a:cxn ang="5400000">
                <a:pos x="wd2" y="hd2"/>
              </a:cxn>
              <a:cxn ang="10800000">
                <a:pos x="wd2" y="hd2"/>
              </a:cxn>
              <a:cxn ang="16200000">
                <a:pos x="wd2" y="hd2"/>
              </a:cxn>
            </a:cxnLst>
            <a:rect l="0" t="0" r="r" b="b"/>
            <a:pathLst>
              <a:path w="21600" h="21600" extrusionOk="0">
                <a:moveTo>
                  <a:pt x="9248" y="2548"/>
                </a:moveTo>
                <a:cubicBezTo>
                  <a:pt x="9248" y="3266"/>
                  <a:pt x="7872" y="3862"/>
                  <a:pt x="6144" y="3862"/>
                </a:cubicBezTo>
                <a:lnTo>
                  <a:pt x="0" y="3862"/>
                </a:lnTo>
                <a:cubicBezTo>
                  <a:pt x="5280" y="5786"/>
                  <a:pt x="8608" y="8632"/>
                  <a:pt x="8608" y="11803"/>
                </a:cubicBezTo>
                <a:cubicBezTo>
                  <a:pt x="8608" y="14134"/>
                  <a:pt x="6816" y="16288"/>
                  <a:pt x="3744" y="18036"/>
                </a:cubicBezTo>
                <a:lnTo>
                  <a:pt x="3744" y="20963"/>
                </a:lnTo>
                <a:cubicBezTo>
                  <a:pt x="3744" y="21315"/>
                  <a:pt x="4416" y="21600"/>
                  <a:pt x="5248" y="21600"/>
                </a:cubicBezTo>
                <a:lnTo>
                  <a:pt x="13696" y="21600"/>
                </a:lnTo>
                <a:cubicBezTo>
                  <a:pt x="18656" y="18890"/>
                  <a:pt x="21600" y="15502"/>
                  <a:pt x="21600" y="11816"/>
                </a:cubicBezTo>
                <a:cubicBezTo>
                  <a:pt x="21600" y="7128"/>
                  <a:pt x="16832" y="2913"/>
                  <a:pt x="9248" y="0"/>
                </a:cubicBezTo>
                <a:lnTo>
                  <a:pt x="9248" y="2548"/>
                </a:lnTo>
                <a:close/>
              </a:path>
            </a:pathLst>
          </a:custGeom>
          <a:solidFill>
            <a:schemeClr val="bg1">
              <a:lumMod val="8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2" name="Shape">
            <a:extLst>
              <a:ext uri="{FF2B5EF4-FFF2-40B4-BE49-F238E27FC236}">
                <a16:creationId xmlns:a16="http://schemas.microsoft.com/office/drawing/2014/main" id="{86D43E86-B4FD-744A-8968-316FEF512C0B}"/>
              </a:ext>
            </a:extLst>
          </p:cNvPr>
          <p:cNvSpPr/>
          <p:nvPr/>
        </p:nvSpPr>
        <p:spPr>
          <a:xfrm>
            <a:off x="5134402" y="2553895"/>
            <a:ext cx="1775066" cy="730199"/>
          </a:xfrm>
          <a:custGeom>
            <a:avLst/>
            <a:gdLst/>
            <a:ahLst/>
            <a:cxnLst>
              <a:cxn ang="0">
                <a:pos x="wd2" y="hd2"/>
              </a:cxn>
              <a:cxn ang="5400000">
                <a:pos x="wd2" y="hd2"/>
              </a:cxn>
              <a:cxn ang="10800000">
                <a:pos x="wd2" y="hd2"/>
              </a:cxn>
              <a:cxn ang="16200000">
                <a:pos x="wd2" y="hd2"/>
              </a:cxn>
            </a:cxnLst>
            <a:rect l="0" t="0" r="r" b="b"/>
            <a:pathLst>
              <a:path w="21600" h="21600" extrusionOk="0">
                <a:moveTo>
                  <a:pt x="2708" y="12714"/>
                </a:moveTo>
                <a:cubicBezTo>
                  <a:pt x="3415" y="12714"/>
                  <a:pt x="4002" y="14108"/>
                  <a:pt x="4002" y="15859"/>
                </a:cubicBezTo>
                <a:lnTo>
                  <a:pt x="4002" y="21600"/>
                </a:lnTo>
                <a:cubicBezTo>
                  <a:pt x="5884" y="16443"/>
                  <a:pt x="8632" y="13200"/>
                  <a:pt x="11701" y="13200"/>
                </a:cubicBezTo>
                <a:cubicBezTo>
                  <a:pt x="13875" y="13200"/>
                  <a:pt x="15890" y="14822"/>
                  <a:pt x="17544" y="17611"/>
                </a:cubicBezTo>
                <a:lnTo>
                  <a:pt x="20973" y="17611"/>
                </a:lnTo>
                <a:cubicBezTo>
                  <a:pt x="21320" y="17611"/>
                  <a:pt x="21600" y="16930"/>
                  <a:pt x="21600" y="16086"/>
                </a:cubicBezTo>
                <a:lnTo>
                  <a:pt x="21600" y="8530"/>
                </a:lnTo>
                <a:cubicBezTo>
                  <a:pt x="18892" y="3211"/>
                  <a:pt x="15450" y="0"/>
                  <a:pt x="11701" y="0"/>
                </a:cubicBezTo>
                <a:cubicBezTo>
                  <a:pt x="7058" y="0"/>
                  <a:pt x="2882" y="4897"/>
                  <a:pt x="0" y="12681"/>
                </a:cubicBezTo>
                <a:lnTo>
                  <a:pt x="2708" y="12681"/>
                </a:lnTo>
                <a:close/>
              </a:path>
            </a:pathLst>
          </a:custGeom>
          <a:solidFill>
            <a:schemeClr val="bg1">
              <a:lumMod val="9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3" name="Shape">
            <a:extLst>
              <a:ext uri="{FF2B5EF4-FFF2-40B4-BE49-F238E27FC236}">
                <a16:creationId xmlns:a16="http://schemas.microsoft.com/office/drawing/2014/main" id="{3402D7A3-7EDD-FC43-B514-09E48C93C888}"/>
              </a:ext>
            </a:extLst>
          </p:cNvPr>
          <p:cNvSpPr/>
          <p:nvPr/>
        </p:nvSpPr>
        <p:spPr>
          <a:xfrm>
            <a:off x="4805483" y="3036308"/>
            <a:ext cx="721437" cy="1758615"/>
          </a:xfrm>
          <a:custGeom>
            <a:avLst/>
            <a:gdLst/>
            <a:ahLst/>
            <a:cxnLst>
              <a:cxn ang="0">
                <a:pos x="wd2" y="hd2"/>
              </a:cxn>
              <a:cxn ang="5400000">
                <a:pos x="wd2" y="hd2"/>
              </a:cxn>
              <a:cxn ang="10800000">
                <a:pos x="wd2" y="hd2"/>
              </a:cxn>
              <a:cxn ang="16200000">
                <a:pos x="wd2" y="hd2"/>
              </a:cxn>
            </a:cxnLst>
            <a:rect l="0" t="0" r="r" b="b"/>
            <a:pathLst>
              <a:path w="21600" h="21600" extrusionOk="0">
                <a:moveTo>
                  <a:pt x="12474" y="18920"/>
                </a:moveTo>
                <a:cubicBezTo>
                  <a:pt x="12474" y="18206"/>
                  <a:pt x="13886" y="17614"/>
                  <a:pt x="15659" y="17614"/>
                </a:cubicBezTo>
                <a:lnTo>
                  <a:pt x="21600" y="17614"/>
                </a:lnTo>
                <a:cubicBezTo>
                  <a:pt x="16512" y="15715"/>
                  <a:pt x="13328" y="12968"/>
                  <a:pt x="13328" y="9925"/>
                </a:cubicBezTo>
                <a:cubicBezTo>
                  <a:pt x="13328" y="7649"/>
                  <a:pt x="15100" y="5562"/>
                  <a:pt x="18120" y="3851"/>
                </a:cubicBezTo>
                <a:lnTo>
                  <a:pt x="18120" y="633"/>
                </a:lnTo>
                <a:cubicBezTo>
                  <a:pt x="18120" y="283"/>
                  <a:pt x="17431" y="0"/>
                  <a:pt x="16577" y="0"/>
                </a:cubicBezTo>
                <a:lnTo>
                  <a:pt x="8502" y="0"/>
                </a:lnTo>
                <a:cubicBezTo>
                  <a:pt x="3184" y="2720"/>
                  <a:pt x="0" y="6168"/>
                  <a:pt x="0" y="9925"/>
                </a:cubicBezTo>
                <a:cubicBezTo>
                  <a:pt x="0" y="14544"/>
                  <a:pt x="4793" y="18691"/>
                  <a:pt x="12474" y="21600"/>
                </a:cubicBezTo>
                <a:lnTo>
                  <a:pt x="12474" y="18920"/>
                </a:lnTo>
                <a:close/>
              </a:path>
            </a:pathLst>
          </a:custGeom>
          <a:solidFill>
            <a:schemeClr val="bg1">
              <a:lumMod val="8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4" name="Shape">
            <a:extLst>
              <a:ext uri="{FF2B5EF4-FFF2-40B4-BE49-F238E27FC236}">
                <a16:creationId xmlns:a16="http://schemas.microsoft.com/office/drawing/2014/main" id="{81765386-F592-1747-BC91-7CB2199C658F}"/>
              </a:ext>
            </a:extLst>
          </p:cNvPr>
          <p:cNvSpPr/>
          <p:nvPr/>
        </p:nvSpPr>
        <p:spPr>
          <a:xfrm>
            <a:off x="5276932" y="4417763"/>
            <a:ext cx="1795891" cy="721428"/>
          </a:xfrm>
          <a:custGeom>
            <a:avLst/>
            <a:gdLst/>
            <a:ahLst/>
            <a:cxnLst>
              <a:cxn ang="0">
                <a:pos x="wd2" y="hd2"/>
              </a:cxn>
              <a:cxn ang="5400000">
                <a:pos x="wd2" y="hd2"/>
              </a:cxn>
              <a:cxn ang="10800000">
                <a:pos x="wd2" y="hd2"/>
              </a:cxn>
              <a:cxn ang="16200000">
                <a:pos x="wd2" y="hd2"/>
              </a:cxn>
            </a:cxnLst>
            <a:rect l="0" t="0" r="r" b="b"/>
            <a:pathLst>
              <a:path w="21600" h="21600" extrusionOk="0">
                <a:moveTo>
                  <a:pt x="18659" y="8272"/>
                </a:moveTo>
                <a:cubicBezTo>
                  <a:pt x="17960" y="8272"/>
                  <a:pt x="17380" y="6861"/>
                  <a:pt x="17380" y="5088"/>
                </a:cubicBezTo>
                <a:lnTo>
                  <a:pt x="17380" y="0"/>
                </a:lnTo>
                <a:cubicBezTo>
                  <a:pt x="15521" y="5088"/>
                  <a:pt x="12831" y="8272"/>
                  <a:pt x="9851" y="8272"/>
                </a:cubicBezTo>
                <a:cubicBezTo>
                  <a:pt x="7582" y="8272"/>
                  <a:pt x="5486" y="6434"/>
                  <a:pt x="3798" y="3283"/>
                </a:cubicBezTo>
                <a:lnTo>
                  <a:pt x="620" y="3283"/>
                </a:lnTo>
                <a:cubicBezTo>
                  <a:pt x="277" y="3283"/>
                  <a:pt x="0" y="3972"/>
                  <a:pt x="0" y="4826"/>
                </a:cubicBezTo>
                <a:lnTo>
                  <a:pt x="0" y="12802"/>
                </a:lnTo>
                <a:cubicBezTo>
                  <a:pt x="2677" y="18285"/>
                  <a:pt x="6119" y="21600"/>
                  <a:pt x="9864" y="21600"/>
                </a:cubicBezTo>
                <a:cubicBezTo>
                  <a:pt x="14545" y="21600"/>
                  <a:pt x="18752" y="16446"/>
                  <a:pt x="21600" y="8272"/>
                </a:cubicBezTo>
                <a:lnTo>
                  <a:pt x="18659" y="8272"/>
                </a:lnTo>
                <a:close/>
              </a:path>
            </a:pathLst>
          </a:custGeom>
          <a:solidFill>
            <a:schemeClr val="bg1">
              <a:lumMod val="95000"/>
            </a:schemeClr>
          </a:solidFill>
          <a:ln w="12700">
            <a:miter lim="400000"/>
          </a:ln>
        </p:spPr>
        <p:txBody>
          <a:bodyPr lIns="38100" tIns="38100" rIns="38100" bIns="38100" anchor="ctr"/>
          <a:lstStyle/>
          <a:p>
            <a:pPr defTabSz="914354">
              <a:defRPr sz="3000">
                <a:solidFill>
                  <a:srgbClr val="FFFFFF"/>
                </a:solidFill>
              </a:defRPr>
            </a:pPr>
            <a:endParaRPr sz="3000" b="1">
              <a:solidFill>
                <a:srgbClr val="FFFFFF"/>
              </a:solidFill>
            </a:endParaRPr>
          </a:p>
        </p:txBody>
      </p:sp>
      <p:sp>
        <p:nvSpPr>
          <p:cNvPr id="35" name="Shape">
            <a:extLst>
              <a:ext uri="{FF2B5EF4-FFF2-40B4-BE49-F238E27FC236}">
                <a16:creationId xmlns:a16="http://schemas.microsoft.com/office/drawing/2014/main" id="{D37A90A4-D47A-F741-B8C9-2C0DCECD0C94}"/>
              </a:ext>
            </a:extLst>
          </p:cNvPr>
          <p:cNvSpPr/>
          <p:nvPr/>
        </p:nvSpPr>
        <p:spPr>
          <a:xfrm>
            <a:off x="3358233" y="3321371"/>
            <a:ext cx="2186340" cy="1065694"/>
          </a:xfrm>
          <a:custGeom>
            <a:avLst/>
            <a:gdLst/>
            <a:ahLst/>
            <a:cxnLst>
              <a:cxn ang="0">
                <a:pos x="wd2" y="hd2"/>
              </a:cxn>
              <a:cxn ang="5400000">
                <a:pos x="wd2" y="hd2"/>
              </a:cxn>
              <a:cxn ang="10800000">
                <a:pos x="wd2" y="hd2"/>
              </a:cxn>
              <a:cxn ang="16200000">
                <a:pos x="wd2" y="hd2"/>
              </a:cxn>
            </a:cxnLst>
            <a:rect l="0" t="0" r="r" b="b"/>
            <a:pathLst>
              <a:path w="21515" h="21600" extrusionOk="0">
                <a:moveTo>
                  <a:pt x="21266" y="9622"/>
                </a:moveTo>
                <a:lnTo>
                  <a:pt x="17435" y="2356"/>
                </a:lnTo>
                <a:cubicBezTo>
                  <a:pt x="16961" y="1467"/>
                  <a:pt x="16205" y="2156"/>
                  <a:pt x="16205" y="3467"/>
                </a:cubicBezTo>
                <a:cubicBezTo>
                  <a:pt x="16205" y="5733"/>
                  <a:pt x="15148" y="7489"/>
                  <a:pt x="13994" y="6756"/>
                </a:cubicBezTo>
                <a:cubicBezTo>
                  <a:pt x="13292" y="6311"/>
                  <a:pt x="12850" y="4933"/>
                  <a:pt x="12850" y="3422"/>
                </a:cubicBezTo>
                <a:cubicBezTo>
                  <a:pt x="12839" y="1533"/>
                  <a:pt x="12095" y="0"/>
                  <a:pt x="11178" y="0"/>
                </a:cubicBezTo>
                <a:lnTo>
                  <a:pt x="5244" y="0"/>
                </a:lnTo>
                <a:cubicBezTo>
                  <a:pt x="2352" y="0"/>
                  <a:pt x="0" y="4822"/>
                  <a:pt x="0" y="10800"/>
                </a:cubicBezTo>
                <a:lnTo>
                  <a:pt x="0" y="10800"/>
                </a:lnTo>
                <a:cubicBezTo>
                  <a:pt x="0" y="16756"/>
                  <a:pt x="2341" y="21600"/>
                  <a:pt x="5244" y="21600"/>
                </a:cubicBezTo>
                <a:lnTo>
                  <a:pt x="11178" y="21600"/>
                </a:lnTo>
                <a:cubicBezTo>
                  <a:pt x="12105" y="21600"/>
                  <a:pt x="12850" y="20044"/>
                  <a:pt x="12850" y="18156"/>
                </a:cubicBezTo>
                <a:lnTo>
                  <a:pt x="12850" y="18156"/>
                </a:lnTo>
                <a:cubicBezTo>
                  <a:pt x="12850" y="16244"/>
                  <a:pt x="13605" y="14711"/>
                  <a:pt x="14522" y="14711"/>
                </a:cubicBezTo>
                <a:cubicBezTo>
                  <a:pt x="15439" y="14711"/>
                  <a:pt x="16195" y="16267"/>
                  <a:pt x="16195" y="18156"/>
                </a:cubicBezTo>
                <a:lnTo>
                  <a:pt x="16195" y="18156"/>
                </a:lnTo>
                <a:cubicBezTo>
                  <a:pt x="16195" y="19467"/>
                  <a:pt x="16950" y="20156"/>
                  <a:pt x="17425" y="19267"/>
                </a:cubicBezTo>
                <a:lnTo>
                  <a:pt x="21255" y="12000"/>
                </a:lnTo>
                <a:cubicBezTo>
                  <a:pt x="21600" y="11356"/>
                  <a:pt x="21600" y="10244"/>
                  <a:pt x="21266" y="9622"/>
                </a:cubicBezTo>
                <a:close/>
              </a:path>
            </a:pathLst>
          </a:custGeom>
          <a:solidFill>
            <a:schemeClr val="accent2"/>
          </a:solidFill>
          <a:ln w="12700">
            <a:miter lim="400000"/>
          </a:ln>
        </p:spPr>
        <p:txBody>
          <a:bodyPr lIns="180000" tIns="38100" rIns="720000" bIns="38100" anchor="ctr"/>
          <a:lstStyle/>
          <a:p>
            <a:pPr defTabSz="914354">
              <a:defRPr sz="3000">
                <a:solidFill>
                  <a:srgbClr val="FFFFFF"/>
                </a:solidFill>
              </a:defRPr>
            </a:pPr>
            <a:r>
              <a:rPr lang="fr-CA" sz="1200" b="1" dirty="0">
                <a:solidFill>
                  <a:prstClr val="white"/>
                </a:solidFill>
              </a:rPr>
              <a:t>WILL NOT HAVE</a:t>
            </a:r>
            <a:endParaRPr sz="1200" b="1" dirty="0">
              <a:solidFill>
                <a:prstClr val="white"/>
              </a:solidFill>
            </a:endParaRPr>
          </a:p>
        </p:txBody>
      </p:sp>
      <p:sp>
        <p:nvSpPr>
          <p:cNvPr id="36" name="Shape">
            <a:extLst>
              <a:ext uri="{FF2B5EF4-FFF2-40B4-BE49-F238E27FC236}">
                <a16:creationId xmlns:a16="http://schemas.microsoft.com/office/drawing/2014/main" id="{E17052D0-D68D-C247-AA65-3074DA75F80A}"/>
              </a:ext>
            </a:extLst>
          </p:cNvPr>
          <p:cNvSpPr/>
          <p:nvPr/>
        </p:nvSpPr>
        <p:spPr>
          <a:xfrm>
            <a:off x="6647422" y="3321371"/>
            <a:ext cx="2186348" cy="1065694"/>
          </a:xfrm>
          <a:custGeom>
            <a:avLst/>
            <a:gdLst/>
            <a:ahLst/>
            <a:cxnLst>
              <a:cxn ang="0">
                <a:pos x="wd2" y="hd2"/>
              </a:cxn>
              <a:cxn ang="5400000">
                <a:pos x="wd2" y="hd2"/>
              </a:cxn>
              <a:cxn ang="10800000">
                <a:pos x="wd2" y="hd2"/>
              </a:cxn>
              <a:cxn ang="16200000">
                <a:pos x="wd2" y="hd2"/>
              </a:cxn>
            </a:cxnLst>
            <a:rect l="0" t="0" r="r" b="b"/>
            <a:pathLst>
              <a:path w="21515" h="21600" extrusionOk="0">
                <a:moveTo>
                  <a:pt x="250" y="11978"/>
                </a:moveTo>
                <a:lnTo>
                  <a:pt x="4080" y="19244"/>
                </a:lnTo>
                <a:cubicBezTo>
                  <a:pt x="4554" y="20133"/>
                  <a:pt x="5310" y="19444"/>
                  <a:pt x="5310" y="18133"/>
                </a:cubicBezTo>
                <a:cubicBezTo>
                  <a:pt x="5310" y="15867"/>
                  <a:pt x="6367" y="14111"/>
                  <a:pt x="7521" y="14844"/>
                </a:cubicBezTo>
                <a:cubicBezTo>
                  <a:pt x="8223" y="15289"/>
                  <a:pt x="8665" y="16667"/>
                  <a:pt x="8665" y="18178"/>
                </a:cubicBezTo>
                <a:cubicBezTo>
                  <a:pt x="8676" y="20067"/>
                  <a:pt x="9420" y="21600"/>
                  <a:pt x="10337" y="21600"/>
                </a:cubicBezTo>
                <a:lnTo>
                  <a:pt x="16271" y="21600"/>
                </a:lnTo>
                <a:cubicBezTo>
                  <a:pt x="19163" y="21600"/>
                  <a:pt x="21515" y="16778"/>
                  <a:pt x="21515" y="10800"/>
                </a:cubicBezTo>
                <a:lnTo>
                  <a:pt x="21515" y="10800"/>
                </a:lnTo>
                <a:cubicBezTo>
                  <a:pt x="21515" y="4844"/>
                  <a:pt x="19174" y="0"/>
                  <a:pt x="16271" y="0"/>
                </a:cubicBezTo>
                <a:lnTo>
                  <a:pt x="10337" y="0"/>
                </a:lnTo>
                <a:cubicBezTo>
                  <a:pt x="9410" y="0"/>
                  <a:pt x="8665" y="1556"/>
                  <a:pt x="8665" y="3444"/>
                </a:cubicBezTo>
                <a:lnTo>
                  <a:pt x="8665" y="3444"/>
                </a:lnTo>
                <a:cubicBezTo>
                  <a:pt x="8665" y="5356"/>
                  <a:pt x="7910" y="6889"/>
                  <a:pt x="6993" y="6889"/>
                </a:cubicBezTo>
                <a:cubicBezTo>
                  <a:pt x="6076" y="6889"/>
                  <a:pt x="5320" y="5333"/>
                  <a:pt x="5320" y="3444"/>
                </a:cubicBezTo>
                <a:lnTo>
                  <a:pt x="5320" y="3444"/>
                </a:lnTo>
                <a:cubicBezTo>
                  <a:pt x="5320" y="2133"/>
                  <a:pt x="4565" y="1444"/>
                  <a:pt x="4090" y="2333"/>
                </a:cubicBezTo>
                <a:lnTo>
                  <a:pt x="260" y="9600"/>
                </a:lnTo>
                <a:cubicBezTo>
                  <a:pt x="-85" y="10244"/>
                  <a:pt x="-85" y="11356"/>
                  <a:pt x="250" y="11978"/>
                </a:cubicBezTo>
                <a:close/>
              </a:path>
            </a:pathLst>
          </a:custGeom>
          <a:solidFill>
            <a:schemeClr val="accent5"/>
          </a:solidFill>
          <a:ln w="12700">
            <a:miter lim="400000"/>
          </a:ln>
        </p:spPr>
        <p:txBody>
          <a:bodyPr lIns="720000" tIns="38100" rIns="180000" bIns="38100" anchor="ctr"/>
          <a:lstStyle/>
          <a:p>
            <a:pPr algn="r" defTabSz="914354">
              <a:defRPr sz="3000">
                <a:solidFill>
                  <a:srgbClr val="FFFFFF"/>
                </a:solidFill>
              </a:defRPr>
            </a:pPr>
            <a:r>
              <a:rPr lang="fr-CA" sz="1200" b="1" dirty="0">
                <a:solidFill>
                  <a:prstClr val="white"/>
                </a:solidFill>
              </a:rPr>
              <a:t>SHOULD HAVE</a:t>
            </a:r>
            <a:endParaRPr sz="1200" b="1" dirty="0">
              <a:solidFill>
                <a:prstClr val="white"/>
              </a:solidFill>
            </a:endParaRPr>
          </a:p>
        </p:txBody>
      </p:sp>
      <p:sp>
        <p:nvSpPr>
          <p:cNvPr id="40" name="Shape">
            <a:extLst>
              <a:ext uri="{FF2B5EF4-FFF2-40B4-BE49-F238E27FC236}">
                <a16:creationId xmlns:a16="http://schemas.microsoft.com/office/drawing/2014/main" id="{F0A618B3-4217-ED47-869A-2E86B6349DE7}"/>
              </a:ext>
            </a:extLst>
          </p:cNvPr>
          <p:cNvSpPr/>
          <p:nvPr/>
        </p:nvSpPr>
        <p:spPr>
          <a:xfrm>
            <a:off x="5561995" y="4395835"/>
            <a:ext cx="1065686" cy="2186348"/>
          </a:xfrm>
          <a:custGeom>
            <a:avLst/>
            <a:gdLst/>
            <a:ahLst/>
            <a:cxnLst>
              <a:cxn ang="0">
                <a:pos x="wd2" y="hd2"/>
              </a:cxn>
              <a:cxn ang="5400000">
                <a:pos x="wd2" y="hd2"/>
              </a:cxn>
              <a:cxn ang="10800000">
                <a:pos x="wd2" y="hd2"/>
              </a:cxn>
              <a:cxn ang="16200000">
                <a:pos x="wd2" y="hd2"/>
              </a:cxn>
            </a:cxnLst>
            <a:rect l="0" t="0" r="r" b="b"/>
            <a:pathLst>
              <a:path w="21600" h="21515" extrusionOk="0">
                <a:moveTo>
                  <a:pt x="9622" y="249"/>
                </a:moveTo>
                <a:lnTo>
                  <a:pt x="2356" y="4080"/>
                </a:lnTo>
                <a:cubicBezTo>
                  <a:pt x="1467" y="4554"/>
                  <a:pt x="2156" y="5310"/>
                  <a:pt x="3467" y="5310"/>
                </a:cubicBezTo>
                <a:cubicBezTo>
                  <a:pt x="5734" y="5310"/>
                  <a:pt x="7489" y="6367"/>
                  <a:pt x="6756" y="7521"/>
                </a:cubicBezTo>
                <a:cubicBezTo>
                  <a:pt x="6311" y="8223"/>
                  <a:pt x="4933" y="8665"/>
                  <a:pt x="3422" y="8665"/>
                </a:cubicBezTo>
                <a:cubicBezTo>
                  <a:pt x="1533" y="8676"/>
                  <a:pt x="0" y="9420"/>
                  <a:pt x="0" y="10337"/>
                </a:cubicBezTo>
                <a:lnTo>
                  <a:pt x="0" y="16271"/>
                </a:lnTo>
                <a:cubicBezTo>
                  <a:pt x="0" y="19163"/>
                  <a:pt x="4822" y="21515"/>
                  <a:pt x="10800" y="21515"/>
                </a:cubicBezTo>
                <a:lnTo>
                  <a:pt x="10800" y="21515"/>
                </a:lnTo>
                <a:cubicBezTo>
                  <a:pt x="16756" y="21515"/>
                  <a:pt x="21600" y="19174"/>
                  <a:pt x="21600" y="16271"/>
                </a:cubicBezTo>
                <a:lnTo>
                  <a:pt x="21600" y="10337"/>
                </a:lnTo>
                <a:cubicBezTo>
                  <a:pt x="21600" y="9410"/>
                  <a:pt x="20044" y="8665"/>
                  <a:pt x="18156" y="8665"/>
                </a:cubicBezTo>
                <a:lnTo>
                  <a:pt x="18156" y="8665"/>
                </a:lnTo>
                <a:cubicBezTo>
                  <a:pt x="16244" y="8665"/>
                  <a:pt x="14711" y="7910"/>
                  <a:pt x="14711" y="6993"/>
                </a:cubicBezTo>
                <a:cubicBezTo>
                  <a:pt x="14711" y="6065"/>
                  <a:pt x="16267" y="5320"/>
                  <a:pt x="18156" y="5320"/>
                </a:cubicBezTo>
                <a:lnTo>
                  <a:pt x="18156" y="5320"/>
                </a:lnTo>
                <a:cubicBezTo>
                  <a:pt x="19467" y="5320"/>
                  <a:pt x="20156" y="4565"/>
                  <a:pt x="19267" y="4090"/>
                </a:cubicBezTo>
                <a:lnTo>
                  <a:pt x="12000" y="260"/>
                </a:lnTo>
                <a:cubicBezTo>
                  <a:pt x="11334" y="-85"/>
                  <a:pt x="10245" y="-85"/>
                  <a:pt x="9622" y="249"/>
                </a:cubicBezTo>
                <a:close/>
              </a:path>
            </a:pathLst>
          </a:custGeom>
          <a:solidFill>
            <a:schemeClr val="accent3"/>
          </a:solidFill>
          <a:ln w="12700">
            <a:miter lim="400000"/>
          </a:ln>
        </p:spPr>
        <p:txBody>
          <a:bodyPr lIns="38100" tIns="38100" rIns="38100" bIns="396000" anchor="b"/>
          <a:lstStyle/>
          <a:p>
            <a:pPr algn="ctr" defTabSz="914354">
              <a:defRPr sz="3000">
                <a:solidFill>
                  <a:srgbClr val="FFFFFF"/>
                </a:solidFill>
              </a:defRPr>
            </a:pPr>
            <a:r>
              <a:rPr lang="fr-CA" sz="1200" b="1" dirty="0">
                <a:solidFill>
                  <a:srgbClr val="F2F2F2">
                    <a:lumMod val="25000"/>
                  </a:srgbClr>
                </a:solidFill>
              </a:rPr>
              <a:t>COULD</a:t>
            </a:r>
            <a:r>
              <a:rPr lang="fr-FR" sz="1200" b="1" dirty="0">
                <a:solidFill>
                  <a:srgbClr val="F2F2F2">
                    <a:lumMod val="25000"/>
                  </a:srgbClr>
                </a:solidFill>
              </a:rPr>
              <a:t> HAVE</a:t>
            </a:r>
            <a:endParaRPr sz="1200" b="1" dirty="0">
              <a:solidFill>
                <a:srgbClr val="F2F2F2">
                  <a:lumMod val="25000"/>
                </a:srgbClr>
              </a:solidFill>
            </a:endParaRPr>
          </a:p>
        </p:txBody>
      </p:sp>
      <p:sp>
        <p:nvSpPr>
          <p:cNvPr id="41" name="Shape">
            <a:extLst>
              <a:ext uri="{FF2B5EF4-FFF2-40B4-BE49-F238E27FC236}">
                <a16:creationId xmlns:a16="http://schemas.microsoft.com/office/drawing/2014/main" id="{CE333AC8-55C0-2F4E-80B4-FB061DEBF068}"/>
              </a:ext>
            </a:extLst>
          </p:cNvPr>
          <p:cNvSpPr/>
          <p:nvPr/>
        </p:nvSpPr>
        <p:spPr>
          <a:xfrm>
            <a:off x="5561995" y="1106656"/>
            <a:ext cx="1065686" cy="2186348"/>
          </a:xfrm>
          <a:custGeom>
            <a:avLst/>
            <a:gdLst/>
            <a:ahLst/>
            <a:cxnLst>
              <a:cxn ang="0">
                <a:pos x="wd2" y="hd2"/>
              </a:cxn>
              <a:cxn ang="5400000">
                <a:pos x="wd2" y="hd2"/>
              </a:cxn>
              <a:cxn ang="10800000">
                <a:pos x="wd2" y="hd2"/>
              </a:cxn>
              <a:cxn ang="16200000">
                <a:pos x="wd2" y="hd2"/>
              </a:cxn>
            </a:cxnLst>
            <a:rect l="0" t="0" r="r" b="b"/>
            <a:pathLst>
              <a:path w="21600" h="21515" extrusionOk="0">
                <a:moveTo>
                  <a:pt x="11978" y="21266"/>
                </a:moveTo>
                <a:lnTo>
                  <a:pt x="19244" y="17435"/>
                </a:lnTo>
                <a:cubicBezTo>
                  <a:pt x="20133" y="16961"/>
                  <a:pt x="19444" y="16205"/>
                  <a:pt x="18133" y="16205"/>
                </a:cubicBezTo>
                <a:cubicBezTo>
                  <a:pt x="15866" y="16205"/>
                  <a:pt x="14111" y="15148"/>
                  <a:pt x="14844" y="13994"/>
                </a:cubicBezTo>
                <a:cubicBezTo>
                  <a:pt x="15289" y="13292"/>
                  <a:pt x="16667" y="12850"/>
                  <a:pt x="18178" y="12850"/>
                </a:cubicBezTo>
                <a:cubicBezTo>
                  <a:pt x="20067" y="12839"/>
                  <a:pt x="21600" y="12095"/>
                  <a:pt x="21600" y="11178"/>
                </a:cubicBezTo>
                <a:lnTo>
                  <a:pt x="21600" y="5244"/>
                </a:lnTo>
                <a:cubicBezTo>
                  <a:pt x="21600" y="2352"/>
                  <a:pt x="16778" y="0"/>
                  <a:pt x="10800" y="0"/>
                </a:cubicBezTo>
                <a:lnTo>
                  <a:pt x="10800" y="0"/>
                </a:lnTo>
                <a:cubicBezTo>
                  <a:pt x="4844" y="0"/>
                  <a:pt x="0" y="2341"/>
                  <a:pt x="0" y="5244"/>
                </a:cubicBezTo>
                <a:lnTo>
                  <a:pt x="0" y="11178"/>
                </a:lnTo>
                <a:cubicBezTo>
                  <a:pt x="0" y="12105"/>
                  <a:pt x="1556" y="12850"/>
                  <a:pt x="3444" y="12850"/>
                </a:cubicBezTo>
                <a:lnTo>
                  <a:pt x="3444" y="12850"/>
                </a:lnTo>
                <a:cubicBezTo>
                  <a:pt x="5356" y="12850"/>
                  <a:pt x="6889" y="13605"/>
                  <a:pt x="6889" y="14522"/>
                </a:cubicBezTo>
                <a:cubicBezTo>
                  <a:pt x="6889" y="15450"/>
                  <a:pt x="5333" y="16195"/>
                  <a:pt x="3444" y="16195"/>
                </a:cubicBezTo>
                <a:lnTo>
                  <a:pt x="3444" y="16195"/>
                </a:lnTo>
                <a:cubicBezTo>
                  <a:pt x="2133" y="16195"/>
                  <a:pt x="1444" y="16950"/>
                  <a:pt x="2333" y="17425"/>
                </a:cubicBezTo>
                <a:lnTo>
                  <a:pt x="9600" y="21255"/>
                </a:lnTo>
                <a:cubicBezTo>
                  <a:pt x="10244" y="21600"/>
                  <a:pt x="11333" y="21600"/>
                  <a:pt x="11978" y="21266"/>
                </a:cubicBezTo>
                <a:close/>
              </a:path>
            </a:pathLst>
          </a:custGeom>
          <a:gradFill flip="none" rotWithShape="1">
            <a:gsLst>
              <a:gs pos="0">
                <a:schemeClr val="accent5">
                  <a:lumMod val="40000"/>
                  <a:lumOff val="60000"/>
                </a:schemeClr>
              </a:gs>
              <a:gs pos="46000">
                <a:schemeClr val="accent5">
                  <a:lumMod val="95000"/>
                  <a:lumOff val="5000"/>
                </a:schemeClr>
              </a:gs>
              <a:gs pos="100000">
                <a:schemeClr val="accent5">
                  <a:lumMod val="60000"/>
                </a:schemeClr>
              </a:gs>
            </a:gsLst>
            <a:path path="circle">
              <a:fillToRect l="50000" t="130000" r="50000" b="-30000"/>
            </a:path>
            <a:tileRect/>
          </a:gradFill>
          <a:ln w="12700">
            <a:miter lim="400000"/>
          </a:ln>
        </p:spPr>
        <p:txBody>
          <a:bodyPr lIns="38100" tIns="396000" rIns="38100" bIns="38100" anchor="t"/>
          <a:lstStyle/>
          <a:p>
            <a:pPr algn="ctr" defTabSz="914354">
              <a:defRPr sz="3000">
                <a:solidFill>
                  <a:srgbClr val="FFFFFF"/>
                </a:solidFill>
              </a:defRPr>
            </a:pPr>
            <a:r>
              <a:rPr lang="fr-CA" sz="1200" b="1" dirty="0">
                <a:solidFill>
                  <a:srgbClr val="F2F2F2">
                    <a:lumMod val="25000"/>
                  </a:srgbClr>
                </a:solidFill>
              </a:rPr>
              <a:t>MUST HAVE</a:t>
            </a:r>
            <a:endParaRPr sz="1200" b="1" dirty="0">
              <a:solidFill>
                <a:srgbClr val="F2F2F2">
                  <a:lumMod val="25000"/>
                </a:srgbClr>
              </a:solidFill>
            </a:endParaRPr>
          </a:p>
        </p:txBody>
      </p:sp>
      <p:sp>
        <p:nvSpPr>
          <p:cNvPr id="42" name="TextBox 41">
            <a:extLst>
              <a:ext uri="{FF2B5EF4-FFF2-40B4-BE49-F238E27FC236}">
                <a16:creationId xmlns:a16="http://schemas.microsoft.com/office/drawing/2014/main" id="{86DE6E1C-AF8F-684F-AA26-635CEA1165C6}"/>
              </a:ext>
            </a:extLst>
          </p:cNvPr>
          <p:cNvSpPr txBox="1"/>
          <p:nvPr/>
        </p:nvSpPr>
        <p:spPr>
          <a:xfrm>
            <a:off x="5501007" y="3564997"/>
            <a:ext cx="1207638" cy="523220"/>
          </a:xfrm>
          <a:prstGeom prst="rect">
            <a:avLst/>
          </a:prstGeom>
          <a:noFill/>
        </p:spPr>
        <p:txBody>
          <a:bodyPr wrap="none" rtlCol="0">
            <a:spAutoFit/>
          </a:bodyPr>
          <a:lstStyle/>
          <a:p>
            <a:pPr algn="ctr" defTabSz="914354"/>
            <a:r>
              <a:rPr lang="en-US" sz="1400" b="1" dirty="0">
                <a:solidFill>
                  <a:srgbClr val="2C3E50"/>
                </a:solidFill>
              </a:rPr>
              <a:t>COMPETITIVE</a:t>
            </a:r>
            <a:br>
              <a:rPr lang="en-US" sz="1400" b="1" dirty="0">
                <a:solidFill>
                  <a:srgbClr val="2C3E50"/>
                </a:solidFill>
              </a:rPr>
            </a:br>
            <a:r>
              <a:rPr lang="en-US" sz="1400" b="1" dirty="0">
                <a:solidFill>
                  <a:srgbClr val="2C3E50"/>
                </a:solidFill>
              </a:rPr>
              <a:t>RIVALRY</a:t>
            </a:r>
          </a:p>
        </p:txBody>
      </p:sp>
      <p:sp>
        <p:nvSpPr>
          <p:cNvPr id="44" name="TextBox 43">
            <a:extLst>
              <a:ext uri="{FF2B5EF4-FFF2-40B4-BE49-F238E27FC236}">
                <a16:creationId xmlns:a16="http://schemas.microsoft.com/office/drawing/2014/main" id="{74DCD651-030B-EA49-AF89-9DA706275A9C}"/>
              </a:ext>
            </a:extLst>
          </p:cNvPr>
          <p:cNvSpPr txBox="1"/>
          <p:nvPr/>
        </p:nvSpPr>
        <p:spPr>
          <a:xfrm>
            <a:off x="7017463" y="429427"/>
            <a:ext cx="3168180" cy="400110"/>
          </a:xfrm>
          <a:prstGeom prst="rect">
            <a:avLst/>
          </a:prstGeom>
          <a:noFill/>
        </p:spPr>
        <p:txBody>
          <a:bodyPr wrap="square" lIns="0" rtlCol="0" anchor="b">
            <a:spAutoFit/>
          </a:bodyPr>
          <a:lstStyle/>
          <a:p>
            <a:pPr defTabSz="914354"/>
            <a:r>
              <a:rPr lang="en-US" sz="2000" b="1" noProof="1">
                <a:solidFill>
                  <a:srgbClr val="F39C12"/>
                </a:solidFill>
              </a:rPr>
              <a:t>MUST</a:t>
            </a:r>
          </a:p>
        </p:txBody>
      </p:sp>
      <p:sp>
        <p:nvSpPr>
          <p:cNvPr id="69" name="TextBox 68">
            <a:extLst>
              <a:ext uri="{FF2B5EF4-FFF2-40B4-BE49-F238E27FC236}">
                <a16:creationId xmlns:a16="http://schemas.microsoft.com/office/drawing/2014/main" id="{1CD6CDEE-2A74-FD4A-BDEE-7FB731F1CF8A}"/>
              </a:ext>
            </a:extLst>
          </p:cNvPr>
          <p:cNvSpPr txBox="1"/>
          <p:nvPr/>
        </p:nvSpPr>
        <p:spPr>
          <a:xfrm>
            <a:off x="7730533" y="4512390"/>
            <a:ext cx="3168180" cy="400110"/>
          </a:xfrm>
          <a:prstGeom prst="rect">
            <a:avLst/>
          </a:prstGeom>
          <a:noFill/>
        </p:spPr>
        <p:txBody>
          <a:bodyPr wrap="square" lIns="0" rtlCol="0" anchor="b">
            <a:spAutoFit/>
          </a:bodyPr>
          <a:lstStyle/>
          <a:p>
            <a:pPr defTabSz="914354"/>
            <a:r>
              <a:rPr lang="en-US" sz="2000" b="1" noProof="1">
                <a:solidFill>
                  <a:srgbClr val="C0392B"/>
                </a:solidFill>
              </a:rPr>
              <a:t>SHOULD</a:t>
            </a:r>
          </a:p>
        </p:txBody>
      </p:sp>
      <p:sp>
        <p:nvSpPr>
          <p:cNvPr id="72" name="TextBox 71">
            <a:extLst>
              <a:ext uri="{FF2B5EF4-FFF2-40B4-BE49-F238E27FC236}">
                <a16:creationId xmlns:a16="http://schemas.microsoft.com/office/drawing/2014/main" id="{2B844870-8FDF-C04C-98EF-3D7720921356}"/>
              </a:ext>
            </a:extLst>
          </p:cNvPr>
          <p:cNvSpPr txBox="1"/>
          <p:nvPr/>
        </p:nvSpPr>
        <p:spPr>
          <a:xfrm>
            <a:off x="1533449" y="869805"/>
            <a:ext cx="3168180" cy="400110"/>
          </a:xfrm>
          <a:prstGeom prst="rect">
            <a:avLst/>
          </a:prstGeom>
          <a:noFill/>
        </p:spPr>
        <p:txBody>
          <a:bodyPr wrap="square" lIns="0" rtlCol="0" anchor="b">
            <a:spAutoFit/>
          </a:bodyPr>
          <a:lstStyle/>
          <a:p>
            <a:pPr algn="r" defTabSz="914354"/>
            <a:r>
              <a:rPr lang="en-US" sz="2000" b="1" noProof="1">
                <a:solidFill>
                  <a:srgbClr val="16A085"/>
                </a:solidFill>
              </a:rPr>
              <a:t>WON’T HAVE</a:t>
            </a:r>
          </a:p>
        </p:txBody>
      </p:sp>
      <p:sp>
        <p:nvSpPr>
          <p:cNvPr id="75" name="TextBox 74">
            <a:extLst>
              <a:ext uri="{FF2B5EF4-FFF2-40B4-BE49-F238E27FC236}">
                <a16:creationId xmlns:a16="http://schemas.microsoft.com/office/drawing/2014/main" id="{73E735A4-D9AD-7248-AF73-485D187E7179}"/>
              </a:ext>
            </a:extLst>
          </p:cNvPr>
          <p:cNvSpPr txBox="1"/>
          <p:nvPr/>
        </p:nvSpPr>
        <p:spPr>
          <a:xfrm>
            <a:off x="1873028" y="4641428"/>
            <a:ext cx="3168180" cy="400110"/>
          </a:xfrm>
          <a:prstGeom prst="rect">
            <a:avLst/>
          </a:prstGeom>
          <a:noFill/>
        </p:spPr>
        <p:txBody>
          <a:bodyPr wrap="square" lIns="0" rtlCol="0" anchor="b">
            <a:spAutoFit/>
          </a:bodyPr>
          <a:lstStyle/>
          <a:p>
            <a:pPr algn="r" defTabSz="914354"/>
            <a:r>
              <a:rPr lang="en-US" sz="2000" b="1" noProof="1">
                <a:solidFill>
                  <a:srgbClr val="9BBB59">
                    <a:lumMod val="75000"/>
                  </a:srgbClr>
                </a:solidFill>
              </a:rPr>
              <a:t>COULD</a:t>
            </a:r>
          </a:p>
        </p:txBody>
      </p:sp>
      <p:graphicFrame>
        <p:nvGraphicFramePr>
          <p:cNvPr id="3" name="Tableau 2">
            <a:extLst>
              <a:ext uri="{FF2B5EF4-FFF2-40B4-BE49-F238E27FC236}">
                <a16:creationId xmlns:a16="http://schemas.microsoft.com/office/drawing/2014/main" id="{88CCE284-73B8-C0FA-2DB7-82408CECEA54}"/>
              </a:ext>
            </a:extLst>
          </p:cNvPr>
          <p:cNvGraphicFramePr>
            <a:graphicFrameLocks noGrp="1"/>
          </p:cNvGraphicFramePr>
          <p:nvPr>
            <p:extLst>
              <p:ext uri="{D42A27DB-BD31-4B8C-83A1-F6EECF244321}">
                <p14:modId xmlns:p14="http://schemas.microsoft.com/office/powerpoint/2010/main" val="1671416993"/>
              </p:ext>
            </p:extLst>
          </p:nvPr>
        </p:nvGraphicFramePr>
        <p:xfrm>
          <a:off x="6842125" y="949296"/>
          <a:ext cx="4775200" cy="1920240"/>
        </p:xfrm>
        <a:graphic>
          <a:graphicData uri="http://schemas.openxmlformats.org/drawingml/2006/table">
            <a:tbl>
              <a:tblPr/>
              <a:tblGrid>
                <a:gridCol w="4775200">
                  <a:extLst>
                    <a:ext uri="{9D8B030D-6E8A-4147-A177-3AD203B41FA5}">
                      <a16:colId xmlns:a16="http://schemas.microsoft.com/office/drawing/2014/main" val="1781346928"/>
                    </a:ext>
                  </a:extLst>
                </a:gridCol>
              </a:tblGrid>
              <a:tr h="276225">
                <a:tc>
                  <a:txBody>
                    <a:bodyPr/>
                    <a:lstStyle/>
                    <a:p>
                      <a:pPr algn="l" fontAlgn="ctr"/>
                      <a:r>
                        <a:rPr lang="fr-FR" sz="1200" b="0" i="0" u="none" strike="noStrike" dirty="0">
                          <a:solidFill>
                            <a:srgbClr val="000000"/>
                          </a:solidFill>
                          <a:effectLst/>
                          <a:latin typeface="Calibri" panose="020F0502020204030204" pitchFamily="34" charset="0"/>
                        </a:rPr>
                        <a:t>Étude générale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149593305"/>
                  </a:ext>
                </a:extLst>
              </a:tr>
              <a:tr h="476250">
                <a:tc>
                  <a:txBody>
                    <a:bodyPr/>
                    <a:lstStyle/>
                    <a:p>
                      <a:pPr algn="l" fontAlgn="ctr"/>
                      <a:r>
                        <a:rPr lang="fr-FR" sz="1200" b="0" i="0" u="none" strike="noStrike">
                          <a:solidFill>
                            <a:srgbClr val="000000"/>
                          </a:solidFill>
                          <a:effectLst/>
                          <a:latin typeface="Calibri" panose="020F0502020204030204" pitchFamily="34" charset="0"/>
                        </a:rPr>
                        <a:t>En tant que client on souhaite avoir une interface par laquelle on sera on mesure de visualiser la répartition de tous les incidents de sécurité à tavers le monde.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4213415446"/>
                  </a:ext>
                </a:extLst>
              </a:tr>
              <a:tr h="640080">
                <a:tc>
                  <a:txBody>
                    <a:bodyPr/>
                    <a:lstStyle/>
                    <a:p>
                      <a:pPr algn="l" fontAlgn="ctr"/>
                      <a:r>
                        <a:rPr lang="fr-FR" sz="1200" b="0" i="0" u="none" strike="noStrike">
                          <a:solidFill>
                            <a:srgbClr val="000000"/>
                          </a:solidFill>
                          <a:effectLst/>
                          <a:latin typeface="Calibri" panose="020F0502020204030204" pitchFamily="34" charset="0"/>
                        </a:rPr>
                        <a:t>En tant que client on aimerait avoir une interface grâce à laquelle nous pouvons visualiser des incidents filtrés et catégorisés à la demande (Vol de machine, Perte de données, piratage..).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442602120"/>
                  </a:ext>
                </a:extLst>
              </a:tr>
              <a:tr h="447675">
                <a:tc>
                  <a:txBody>
                    <a:bodyPr/>
                    <a:lstStyle/>
                    <a:p>
                      <a:pPr algn="l" fontAlgn="ctr"/>
                      <a:r>
                        <a:rPr lang="fr-FR" sz="1200" b="0" i="0" u="none" strike="noStrike" dirty="0">
                          <a:solidFill>
                            <a:srgbClr val="000000"/>
                          </a:solidFill>
                          <a:effectLst/>
                          <a:latin typeface="Calibri" panose="020F0502020204030204" pitchFamily="34" charset="0"/>
                        </a:rPr>
                        <a:t>En tant que client, nous souhaitons avoir une interface à travers laquelle nous pouvons visualiser les incidents sur de carte mondiale.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BA"/>
                    </a:solidFill>
                  </a:tcPr>
                </a:tc>
                <a:extLst>
                  <a:ext uri="{0D108BD9-81ED-4DB2-BD59-A6C34878D82A}">
                    <a16:rowId xmlns:a16="http://schemas.microsoft.com/office/drawing/2014/main" val="3088951297"/>
                  </a:ext>
                </a:extLst>
              </a:tr>
            </a:tbl>
          </a:graphicData>
        </a:graphic>
      </p:graphicFrame>
      <p:graphicFrame>
        <p:nvGraphicFramePr>
          <p:cNvPr id="4" name="Tableau 3">
            <a:extLst>
              <a:ext uri="{FF2B5EF4-FFF2-40B4-BE49-F238E27FC236}">
                <a16:creationId xmlns:a16="http://schemas.microsoft.com/office/drawing/2014/main" id="{386A848B-93C3-7DEB-40C4-9572437AB2C8}"/>
              </a:ext>
            </a:extLst>
          </p:cNvPr>
          <p:cNvGraphicFramePr>
            <a:graphicFrameLocks noGrp="1"/>
          </p:cNvGraphicFramePr>
          <p:nvPr>
            <p:extLst>
              <p:ext uri="{D42A27DB-BD31-4B8C-83A1-F6EECF244321}">
                <p14:modId xmlns:p14="http://schemas.microsoft.com/office/powerpoint/2010/main" val="3787461248"/>
              </p:ext>
            </p:extLst>
          </p:nvPr>
        </p:nvGraphicFramePr>
        <p:xfrm>
          <a:off x="6901760" y="5069022"/>
          <a:ext cx="4775200" cy="1139190"/>
        </p:xfrm>
        <a:graphic>
          <a:graphicData uri="http://schemas.openxmlformats.org/drawingml/2006/table">
            <a:tbl>
              <a:tblPr/>
              <a:tblGrid>
                <a:gridCol w="4775200">
                  <a:extLst>
                    <a:ext uri="{9D8B030D-6E8A-4147-A177-3AD203B41FA5}">
                      <a16:colId xmlns:a16="http://schemas.microsoft.com/office/drawing/2014/main" val="2647117689"/>
                    </a:ext>
                  </a:extLst>
                </a:gridCol>
              </a:tblGrid>
              <a:tr h="662940">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la possibilité de faire des sélection multicritères sur une grande taille de données ( Filtrer les  données par date, par IP, par type d'attaque, etc.).</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9"/>
                    </a:solidFill>
                  </a:tcPr>
                </a:tc>
                <a:extLst>
                  <a:ext uri="{0D108BD9-81ED-4DB2-BD59-A6C34878D82A}">
                    <a16:rowId xmlns:a16="http://schemas.microsoft.com/office/drawing/2014/main" val="4238197954"/>
                  </a:ext>
                </a:extLst>
              </a:tr>
              <a:tr h="476250">
                <a:tc>
                  <a:txBody>
                    <a:bodyPr/>
                    <a:lstStyle/>
                    <a:p>
                      <a:pPr algn="l" fontAlgn="ctr"/>
                      <a:r>
                        <a:rPr lang="fr-FR" sz="1200" b="0" i="0" u="none" strike="noStrike" dirty="0">
                          <a:solidFill>
                            <a:srgbClr val="000000"/>
                          </a:solidFill>
                          <a:effectLst/>
                          <a:latin typeface="Calibri" panose="020F0502020204030204" pitchFamily="34" charset="0"/>
                        </a:rPr>
                        <a:t>En tant qu'utilisateurs nous souhaitons aussi que cette interface analysera </a:t>
                      </a:r>
                      <a:br>
                        <a:rPr lang="fr-FR" sz="1200" b="0" i="0" u="none" strike="noStrike" dirty="0">
                          <a:solidFill>
                            <a:srgbClr val="000000"/>
                          </a:solidFill>
                          <a:effectLst/>
                          <a:latin typeface="Calibri" panose="020F0502020204030204" pitchFamily="34" charset="0"/>
                        </a:rPr>
                      </a:br>
                      <a:r>
                        <a:rPr lang="fr-FR" sz="1200" b="0" i="0" u="none" strike="noStrike" dirty="0">
                          <a:solidFill>
                            <a:srgbClr val="000000"/>
                          </a:solidFill>
                          <a:effectLst/>
                          <a:latin typeface="Calibri" panose="020F0502020204030204" pitchFamily="34" charset="0"/>
                        </a:rPr>
                        <a:t>les logs de sécurité de nos serveurs WEB applicatifs.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9"/>
                    </a:solidFill>
                  </a:tcPr>
                </a:tc>
                <a:extLst>
                  <a:ext uri="{0D108BD9-81ED-4DB2-BD59-A6C34878D82A}">
                    <a16:rowId xmlns:a16="http://schemas.microsoft.com/office/drawing/2014/main" val="617188960"/>
                  </a:ext>
                </a:extLst>
              </a:tr>
            </a:tbl>
          </a:graphicData>
        </a:graphic>
      </p:graphicFrame>
      <p:graphicFrame>
        <p:nvGraphicFramePr>
          <p:cNvPr id="8" name="Tableau 7">
            <a:extLst>
              <a:ext uri="{FF2B5EF4-FFF2-40B4-BE49-F238E27FC236}">
                <a16:creationId xmlns:a16="http://schemas.microsoft.com/office/drawing/2014/main" id="{6868AF00-9DCB-3499-F70B-D248AEC6427A}"/>
              </a:ext>
            </a:extLst>
          </p:cNvPr>
          <p:cNvGraphicFramePr>
            <a:graphicFrameLocks noGrp="1"/>
          </p:cNvGraphicFramePr>
          <p:nvPr>
            <p:extLst>
              <p:ext uri="{D42A27DB-BD31-4B8C-83A1-F6EECF244321}">
                <p14:modId xmlns:p14="http://schemas.microsoft.com/office/powerpoint/2010/main" val="3518253334"/>
              </p:ext>
            </p:extLst>
          </p:nvPr>
        </p:nvGraphicFramePr>
        <p:xfrm>
          <a:off x="233680" y="1394951"/>
          <a:ext cx="4775200" cy="1019175"/>
        </p:xfrm>
        <a:graphic>
          <a:graphicData uri="http://schemas.openxmlformats.org/drawingml/2006/table">
            <a:tbl>
              <a:tblPr/>
              <a:tblGrid>
                <a:gridCol w="4775200">
                  <a:extLst>
                    <a:ext uri="{9D8B030D-6E8A-4147-A177-3AD203B41FA5}">
                      <a16:colId xmlns:a16="http://schemas.microsoft.com/office/drawing/2014/main" val="3765392837"/>
                    </a:ext>
                  </a:extLst>
                </a:gridCol>
              </a:tblGrid>
              <a:tr h="514350">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une interface à travers laquelle nous pouvons exporter des données au format (PDF, Images, CSV...).</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E6FF"/>
                    </a:solidFill>
                  </a:tcPr>
                </a:tc>
                <a:extLst>
                  <a:ext uri="{0D108BD9-81ED-4DB2-BD59-A6C34878D82A}">
                    <a16:rowId xmlns:a16="http://schemas.microsoft.com/office/drawing/2014/main" val="3456588330"/>
                  </a:ext>
                </a:extLst>
              </a:tr>
              <a:tr h="504825">
                <a:tc>
                  <a:txBody>
                    <a:bodyPr/>
                    <a:lstStyle/>
                    <a:p>
                      <a:pPr algn="l" fontAlgn="ctr"/>
                      <a:r>
                        <a:rPr lang="fr-FR" sz="1200" b="0" i="0" u="none" strike="noStrike" dirty="0">
                          <a:solidFill>
                            <a:srgbClr val="000000"/>
                          </a:solidFill>
                          <a:effectLst/>
                          <a:latin typeface="Calibri" panose="020F0502020204030204" pitchFamily="34" charset="0"/>
                        </a:rPr>
                        <a:t>En tant qu'utilisateur, nous souhaitons avoir des rapports d’aide à la décision en matière d’incidents de sécurité informatique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E6FF"/>
                    </a:solidFill>
                  </a:tcPr>
                </a:tc>
                <a:extLst>
                  <a:ext uri="{0D108BD9-81ED-4DB2-BD59-A6C34878D82A}">
                    <a16:rowId xmlns:a16="http://schemas.microsoft.com/office/drawing/2014/main" val="153004059"/>
                  </a:ext>
                </a:extLst>
              </a:tr>
            </a:tbl>
          </a:graphicData>
        </a:graphic>
      </p:graphicFrame>
      <p:graphicFrame>
        <p:nvGraphicFramePr>
          <p:cNvPr id="9" name="Tableau 8">
            <a:extLst>
              <a:ext uri="{FF2B5EF4-FFF2-40B4-BE49-F238E27FC236}">
                <a16:creationId xmlns:a16="http://schemas.microsoft.com/office/drawing/2014/main" id="{891BB286-B9B8-ED69-2FBB-B668332D2C9A}"/>
              </a:ext>
            </a:extLst>
          </p:cNvPr>
          <p:cNvGraphicFramePr>
            <a:graphicFrameLocks noGrp="1"/>
          </p:cNvGraphicFramePr>
          <p:nvPr>
            <p:extLst>
              <p:ext uri="{D42A27DB-BD31-4B8C-83A1-F6EECF244321}">
                <p14:modId xmlns:p14="http://schemas.microsoft.com/office/powerpoint/2010/main" val="3971941043"/>
              </p:ext>
            </p:extLst>
          </p:nvPr>
        </p:nvGraphicFramePr>
        <p:xfrm>
          <a:off x="266008" y="5497657"/>
          <a:ext cx="4775200" cy="857423"/>
        </p:xfrm>
        <a:graphic>
          <a:graphicData uri="http://schemas.openxmlformats.org/drawingml/2006/table">
            <a:tbl>
              <a:tblPr/>
              <a:tblGrid>
                <a:gridCol w="4775200">
                  <a:extLst>
                    <a:ext uri="{9D8B030D-6E8A-4147-A177-3AD203B41FA5}">
                      <a16:colId xmlns:a16="http://schemas.microsoft.com/office/drawing/2014/main" val="906969511"/>
                    </a:ext>
                  </a:extLst>
                </a:gridCol>
              </a:tblGrid>
              <a:tr h="857423">
                <a:tc>
                  <a:txBody>
                    <a:bodyPr/>
                    <a:lstStyle/>
                    <a:p>
                      <a:pPr algn="l" fontAlgn="ctr"/>
                      <a:r>
                        <a:rPr lang="fr-FR" sz="1400" b="0" i="0" u="none" strike="noStrike" dirty="0">
                          <a:solidFill>
                            <a:srgbClr val="000000"/>
                          </a:solidFill>
                          <a:effectLst/>
                          <a:latin typeface="Calibri" panose="020F0502020204030204" pitchFamily="34" charset="0"/>
                        </a:rPr>
                        <a:t>En tant que client on souhaite analyser les logs de notre système de protection des serveurs nommés &lt;Apache </a:t>
                      </a:r>
                      <a:r>
                        <a:rPr lang="fr-FR" sz="1400" b="0" i="0" u="none" strike="noStrike" dirty="0" err="1">
                          <a:solidFill>
                            <a:srgbClr val="000000"/>
                          </a:solidFill>
                          <a:effectLst/>
                          <a:latin typeface="Calibri" panose="020F0502020204030204" pitchFamily="34" charset="0"/>
                        </a:rPr>
                        <a:t>Mod_security</a:t>
                      </a:r>
                      <a:r>
                        <a:rPr lang="fr-FR" sz="1400" b="0" i="0" u="none" strike="noStrike" dirty="0">
                          <a:solidFill>
                            <a:srgbClr val="000000"/>
                          </a:solidFill>
                          <a:effectLst/>
                          <a:latin typeface="Calibri" panose="020F0502020204030204" pitchFamily="34" charset="0"/>
                        </a:rPr>
                        <a:t>&gt; "OWASP".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0FFE0"/>
                    </a:solidFill>
                  </a:tcPr>
                </a:tc>
                <a:extLst>
                  <a:ext uri="{0D108BD9-81ED-4DB2-BD59-A6C34878D82A}">
                    <a16:rowId xmlns:a16="http://schemas.microsoft.com/office/drawing/2014/main" val="4247007909"/>
                  </a:ext>
                </a:extLst>
              </a:tr>
            </a:tbl>
          </a:graphicData>
        </a:graphic>
      </p:graphicFrame>
    </p:spTree>
    <p:extLst>
      <p:ext uri="{BB962C8B-B14F-4D97-AF65-F5344CB8AC3E}">
        <p14:creationId xmlns:p14="http://schemas.microsoft.com/office/powerpoint/2010/main" val="3659773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Ovale 74">
            <a:extLst>
              <a:ext uri="{C183D7F6-B498-43B3-948B-1728B52AA6E4}">
                <adec:decorative xmlns:adec="http://schemas.microsoft.com/office/drawing/2017/decorative" val="1"/>
              </a:ext>
            </a:extLst>
          </p:cNvPr>
          <p:cNvSpPr/>
          <p:nvPr/>
        </p:nvSpPr>
        <p:spPr>
          <a:xfrm>
            <a:off x="10377894" y="2445644"/>
            <a:ext cx="1981745" cy="1916254"/>
          </a:xfrm>
          <a:prstGeom prst="ellipse">
            <a:avLst/>
          </a:prstGeom>
          <a:solidFill>
            <a:srgbClr val="667181">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4" name="Rectangle 33">
            <a:extLst>
              <a:ext uri="{C183D7F6-B498-43B3-948B-1728B52AA6E4}">
                <adec:decorative xmlns:adec="http://schemas.microsoft.com/office/drawing/2017/decorative" val="1"/>
              </a:ext>
            </a:extLst>
          </p:cNvPr>
          <p:cNvSpPr/>
          <p:nvPr/>
        </p:nvSpPr>
        <p:spPr>
          <a:xfrm>
            <a:off x="0" y="3440290"/>
            <a:ext cx="11025188" cy="50668"/>
          </a:xfrm>
          <a:prstGeom prst="rect">
            <a:avLst/>
          </a:pr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4" name="Ovale 73">
            <a:extLst>
              <a:ext uri="{C183D7F6-B498-43B3-948B-1728B52AA6E4}">
                <adec:decorative xmlns:adec="http://schemas.microsoft.com/office/drawing/2017/decorative" val="1"/>
              </a:ext>
            </a:extLst>
          </p:cNvPr>
          <p:cNvSpPr/>
          <p:nvPr/>
        </p:nvSpPr>
        <p:spPr>
          <a:xfrm>
            <a:off x="10561081" y="2611330"/>
            <a:ext cx="1595654" cy="1595650"/>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grpSp>
        <p:nvGrpSpPr>
          <p:cNvPr id="10" name="Groupe 9" descr="Ceci est une icône représentant un trophée."/>
          <p:cNvGrpSpPr/>
          <p:nvPr/>
        </p:nvGrpSpPr>
        <p:grpSpPr>
          <a:xfrm>
            <a:off x="10962281" y="3028467"/>
            <a:ext cx="656095" cy="761376"/>
            <a:chOff x="-1892703" y="1944681"/>
            <a:chExt cx="3284538" cy="3811588"/>
          </a:xfrm>
        </p:grpSpPr>
        <p:sp>
          <p:nvSpPr>
            <p:cNvPr id="8" name="Forme libre 5"/>
            <p:cNvSpPr>
              <a:spLocks noEditPoints="1"/>
            </p:cNvSpPr>
            <p:nvPr/>
          </p:nvSpPr>
          <p:spPr bwMode="auto">
            <a:xfrm>
              <a:off x="-1892703" y="1944681"/>
              <a:ext cx="3284538" cy="3811588"/>
            </a:xfrm>
            <a:custGeom>
              <a:avLst/>
              <a:gdLst>
                <a:gd name="T0" fmla="*/ 1611 w 1764"/>
                <a:gd name="T1" fmla="*/ 145 h 2048"/>
                <a:gd name="T2" fmla="*/ 1468 w 1764"/>
                <a:gd name="T3" fmla="*/ 100 h 2048"/>
                <a:gd name="T4" fmla="*/ 397 w 1764"/>
                <a:gd name="T5" fmla="*/ 0 h 2048"/>
                <a:gd name="T6" fmla="*/ 296 w 1764"/>
                <a:gd name="T7" fmla="*/ 145 h 2048"/>
                <a:gd name="T8" fmla="*/ 40 w 1764"/>
                <a:gd name="T9" fmla="*/ 197 h 2048"/>
                <a:gd name="T10" fmla="*/ 397 w 1764"/>
                <a:gd name="T11" fmla="*/ 863 h 2048"/>
                <a:gd name="T12" fmla="*/ 735 w 1764"/>
                <a:gd name="T13" fmla="*/ 1251 h 2048"/>
                <a:gd name="T14" fmla="*/ 567 w 1764"/>
                <a:gd name="T15" fmla="*/ 1483 h 2048"/>
                <a:gd name="T16" fmla="*/ 531 w 1764"/>
                <a:gd name="T17" fmla="*/ 1746 h 2048"/>
                <a:gd name="T18" fmla="*/ 301 w 1764"/>
                <a:gd name="T19" fmla="*/ 1888 h 2048"/>
                <a:gd name="T20" fmla="*/ 348 w 1764"/>
                <a:gd name="T21" fmla="*/ 2048 h 2048"/>
                <a:gd name="T22" fmla="*/ 1468 w 1764"/>
                <a:gd name="T23" fmla="*/ 2001 h 2048"/>
                <a:gd name="T24" fmla="*/ 1325 w 1764"/>
                <a:gd name="T25" fmla="*/ 1746 h 2048"/>
                <a:gd name="T26" fmla="*/ 1237 w 1764"/>
                <a:gd name="T27" fmla="*/ 1529 h 2048"/>
                <a:gd name="T28" fmla="*/ 1200 w 1764"/>
                <a:gd name="T29" fmla="*/ 1482 h 2048"/>
                <a:gd name="T30" fmla="*/ 1303 w 1764"/>
                <a:gd name="T31" fmla="*/ 992 h 2048"/>
                <a:gd name="T32" fmla="*/ 1757 w 1764"/>
                <a:gd name="T33" fmla="*/ 316 h 2048"/>
                <a:gd name="T34" fmla="*/ 101 w 1764"/>
                <a:gd name="T35" fmla="*/ 301 h 2048"/>
                <a:gd name="T36" fmla="*/ 153 w 1764"/>
                <a:gd name="T37" fmla="*/ 240 h 2048"/>
                <a:gd name="T38" fmla="*/ 296 w 1764"/>
                <a:gd name="T39" fmla="*/ 327 h 2048"/>
                <a:gd name="T40" fmla="*/ 101 w 1764"/>
                <a:gd name="T41" fmla="*/ 301 h 2048"/>
                <a:gd name="T42" fmla="*/ 1373 w 1764"/>
                <a:gd name="T43" fmla="*/ 1888 h 2048"/>
                <a:gd name="T44" fmla="*/ 396 w 1764"/>
                <a:gd name="T45" fmla="*/ 1953 h 2048"/>
                <a:gd name="T46" fmla="*/ 443 w 1764"/>
                <a:gd name="T47" fmla="*/ 1841 h 2048"/>
                <a:gd name="T48" fmla="*/ 1143 w 1764"/>
                <a:gd name="T49" fmla="*/ 1576 h 2048"/>
                <a:gd name="T50" fmla="*/ 626 w 1764"/>
                <a:gd name="T51" fmla="*/ 1746 h 2048"/>
                <a:gd name="T52" fmla="*/ 1143 w 1764"/>
                <a:gd name="T53" fmla="*/ 1576 h 2048"/>
                <a:gd name="T54" fmla="*/ 782 w 1764"/>
                <a:gd name="T55" fmla="*/ 1439 h 2048"/>
                <a:gd name="T56" fmla="*/ 882 w 1764"/>
                <a:gd name="T57" fmla="*/ 1280 h 2048"/>
                <a:gd name="T58" fmla="*/ 1019 w 1764"/>
                <a:gd name="T59" fmla="*/ 1481 h 2048"/>
                <a:gd name="T60" fmla="*/ 1373 w 1764"/>
                <a:gd name="T61" fmla="*/ 327 h 2048"/>
                <a:gd name="T62" fmla="*/ 882 w 1764"/>
                <a:gd name="T63" fmla="*/ 1186 h 2048"/>
                <a:gd name="T64" fmla="*/ 391 w 1764"/>
                <a:gd name="T65" fmla="*/ 327 h 2048"/>
                <a:gd name="T66" fmla="*/ 397 w 1764"/>
                <a:gd name="T67" fmla="*/ 95 h 2048"/>
                <a:gd name="T68" fmla="*/ 1373 w 1764"/>
                <a:gd name="T69" fmla="*/ 100 h 2048"/>
                <a:gd name="T70" fmla="*/ 1663 w 1764"/>
                <a:gd name="T71" fmla="*/ 301 h 2048"/>
                <a:gd name="T72" fmla="*/ 1468 w 1764"/>
                <a:gd name="T73" fmla="*/ 327 h 2048"/>
                <a:gd name="T74" fmla="*/ 1611 w 1764"/>
                <a:gd name="T75" fmla="*/ 240 h 2048"/>
                <a:gd name="T76" fmla="*/ 1663 w 1764"/>
                <a:gd name="T77" fmla="*/ 301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4" h="2048">
                  <a:moveTo>
                    <a:pt x="1724" y="197"/>
                  </a:moveTo>
                  <a:cubicBezTo>
                    <a:pt x="1696" y="164"/>
                    <a:pt x="1654" y="145"/>
                    <a:pt x="1611" y="145"/>
                  </a:cubicBezTo>
                  <a:cubicBezTo>
                    <a:pt x="1468" y="145"/>
                    <a:pt x="1468" y="145"/>
                    <a:pt x="1468" y="145"/>
                  </a:cubicBezTo>
                  <a:cubicBezTo>
                    <a:pt x="1468" y="100"/>
                    <a:pt x="1468" y="100"/>
                    <a:pt x="1468" y="100"/>
                  </a:cubicBezTo>
                  <a:cubicBezTo>
                    <a:pt x="1468" y="45"/>
                    <a:pt x="1423" y="0"/>
                    <a:pt x="1367" y="0"/>
                  </a:cubicBezTo>
                  <a:cubicBezTo>
                    <a:pt x="397" y="0"/>
                    <a:pt x="397" y="0"/>
                    <a:pt x="397" y="0"/>
                  </a:cubicBezTo>
                  <a:cubicBezTo>
                    <a:pt x="341" y="0"/>
                    <a:pt x="296" y="45"/>
                    <a:pt x="296" y="100"/>
                  </a:cubicBezTo>
                  <a:cubicBezTo>
                    <a:pt x="296" y="145"/>
                    <a:pt x="296" y="145"/>
                    <a:pt x="296" y="145"/>
                  </a:cubicBezTo>
                  <a:cubicBezTo>
                    <a:pt x="153" y="145"/>
                    <a:pt x="153" y="145"/>
                    <a:pt x="153" y="145"/>
                  </a:cubicBezTo>
                  <a:cubicBezTo>
                    <a:pt x="110" y="145"/>
                    <a:pt x="68" y="164"/>
                    <a:pt x="40" y="197"/>
                  </a:cubicBezTo>
                  <a:cubicBezTo>
                    <a:pt x="12" y="230"/>
                    <a:pt x="0" y="274"/>
                    <a:pt x="7" y="316"/>
                  </a:cubicBezTo>
                  <a:cubicBezTo>
                    <a:pt x="45" y="547"/>
                    <a:pt x="190" y="751"/>
                    <a:pt x="397" y="863"/>
                  </a:cubicBezTo>
                  <a:cubicBezTo>
                    <a:pt x="416" y="909"/>
                    <a:pt x="437" y="952"/>
                    <a:pt x="461" y="992"/>
                  </a:cubicBezTo>
                  <a:cubicBezTo>
                    <a:pt x="537" y="1120"/>
                    <a:pt x="631" y="1208"/>
                    <a:pt x="735" y="1251"/>
                  </a:cubicBezTo>
                  <a:cubicBezTo>
                    <a:pt x="746" y="1357"/>
                    <a:pt x="675" y="1458"/>
                    <a:pt x="568" y="1482"/>
                  </a:cubicBezTo>
                  <a:cubicBezTo>
                    <a:pt x="568" y="1483"/>
                    <a:pt x="568" y="1483"/>
                    <a:pt x="567" y="1483"/>
                  </a:cubicBezTo>
                  <a:cubicBezTo>
                    <a:pt x="547" y="1488"/>
                    <a:pt x="531" y="1506"/>
                    <a:pt x="531" y="1529"/>
                  </a:cubicBezTo>
                  <a:cubicBezTo>
                    <a:pt x="531" y="1746"/>
                    <a:pt x="531" y="1746"/>
                    <a:pt x="531" y="1746"/>
                  </a:cubicBezTo>
                  <a:cubicBezTo>
                    <a:pt x="443" y="1746"/>
                    <a:pt x="443" y="1746"/>
                    <a:pt x="443" y="1746"/>
                  </a:cubicBezTo>
                  <a:cubicBezTo>
                    <a:pt x="365" y="1746"/>
                    <a:pt x="301" y="1810"/>
                    <a:pt x="301" y="1888"/>
                  </a:cubicBezTo>
                  <a:cubicBezTo>
                    <a:pt x="301" y="2001"/>
                    <a:pt x="301" y="2001"/>
                    <a:pt x="301" y="2001"/>
                  </a:cubicBezTo>
                  <a:cubicBezTo>
                    <a:pt x="301" y="2027"/>
                    <a:pt x="322" y="2048"/>
                    <a:pt x="348" y="2048"/>
                  </a:cubicBezTo>
                  <a:cubicBezTo>
                    <a:pt x="1420" y="2048"/>
                    <a:pt x="1420" y="2048"/>
                    <a:pt x="1420" y="2048"/>
                  </a:cubicBezTo>
                  <a:cubicBezTo>
                    <a:pt x="1446" y="2048"/>
                    <a:pt x="1468" y="2027"/>
                    <a:pt x="1468" y="2001"/>
                  </a:cubicBezTo>
                  <a:cubicBezTo>
                    <a:pt x="1468" y="1888"/>
                    <a:pt x="1468" y="1888"/>
                    <a:pt x="1468" y="1888"/>
                  </a:cubicBezTo>
                  <a:cubicBezTo>
                    <a:pt x="1468" y="1810"/>
                    <a:pt x="1404" y="1746"/>
                    <a:pt x="1325" y="1746"/>
                  </a:cubicBezTo>
                  <a:cubicBezTo>
                    <a:pt x="1237" y="1746"/>
                    <a:pt x="1237" y="1746"/>
                    <a:pt x="1237" y="1746"/>
                  </a:cubicBezTo>
                  <a:cubicBezTo>
                    <a:pt x="1237" y="1529"/>
                    <a:pt x="1237" y="1529"/>
                    <a:pt x="1237" y="1529"/>
                  </a:cubicBezTo>
                  <a:cubicBezTo>
                    <a:pt x="1237" y="1506"/>
                    <a:pt x="1222" y="1488"/>
                    <a:pt x="1201" y="1483"/>
                  </a:cubicBezTo>
                  <a:cubicBezTo>
                    <a:pt x="1201" y="1483"/>
                    <a:pt x="1201" y="1483"/>
                    <a:pt x="1200" y="1482"/>
                  </a:cubicBezTo>
                  <a:cubicBezTo>
                    <a:pt x="1093" y="1458"/>
                    <a:pt x="1022" y="1356"/>
                    <a:pt x="1033" y="1249"/>
                  </a:cubicBezTo>
                  <a:cubicBezTo>
                    <a:pt x="1136" y="1205"/>
                    <a:pt x="1228" y="1118"/>
                    <a:pt x="1303" y="992"/>
                  </a:cubicBezTo>
                  <a:cubicBezTo>
                    <a:pt x="1327" y="952"/>
                    <a:pt x="1349" y="909"/>
                    <a:pt x="1367" y="863"/>
                  </a:cubicBezTo>
                  <a:cubicBezTo>
                    <a:pt x="1574" y="751"/>
                    <a:pt x="1719" y="547"/>
                    <a:pt x="1757" y="316"/>
                  </a:cubicBezTo>
                  <a:cubicBezTo>
                    <a:pt x="1764" y="274"/>
                    <a:pt x="1752" y="230"/>
                    <a:pt x="1724" y="197"/>
                  </a:cubicBezTo>
                  <a:close/>
                  <a:moveTo>
                    <a:pt x="101" y="301"/>
                  </a:moveTo>
                  <a:cubicBezTo>
                    <a:pt x="98" y="286"/>
                    <a:pt x="102" y="271"/>
                    <a:pt x="112" y="259"/>
                  </a:cubicBezTo>
                  <a:cubicBezTo>
                    <a:pt x="123" y="247"/>
                    <a:pt x="138" y="240"/>
                    <a:pt x="153" y="240"/>
                  </a:cubicBezTo>
                  <a:cubicBezTo>
                    <a:pt x="296" y="240"/>
                    <a:pt x="296" y="240"/>
                    <a:pt x="296" y="240"/>
                  </a:cubicBezTo>
                  <a:cubicBezTo>
                    <a:pt x="296" y="327"/>
                    <a:pt x="296" y="327"/>
                    <a:pt x="296" y="327"/>
                  </a:cubicBezTo>
                  <a:cubicBezTo>
                    <a:pt x="296" y="464"/>
                    <a:pt x="314" y="596"/>
                    <a:pt x="347" y="718"/>
                  </a:cubicBezTo>
                  <a:cubicBezTo>
                    <a:pt x="217" y="615"/>
                    <a:pt x="127" y="466"/>
                    <a:pt x="101" y="301"/>
                  </a:cubicBezTo>
                  <a:close/>
                  <a:moveTo>
                    <a:pt x="1325" y="1841"/>
                  </a:moveTo>
                  <a:cubicBezTo>
                    <a:pt x="1352" y="1841"/>
                    <a:pt x="1373" y="1862"/>
                    <a:pt x="1373" y="1888"/>
                  </a:cubicBezTo>
                  <a:cubicBezTo>
                    <a:pt x="1373" y="1953"/>
                    <a:pt x="1373" y="1953"/>
                    <a:pt x="1373" y="1953"/>
                  </a:cubicBezTo>
                  <a:cubicBezTo>
                    <a:pt x="396" y="1953"/>
                    <a:pt x="396" y="1953"/>
                    <a:pt x="396" y="1953"/>
                  </a:cubicBezTo>
                  <a:cubicBezTo>
                    <a:pt x="396" y="1888"/>
                    <a:pt x="396" y="1888"/>
                    <a:pt x="396" y="1888"/>
                  </a:cubicBezTo>
                  <a:cubicBezTo>
                    <a:pt x="396" y="1862"/>
                    <a:pt x="417" y="1841"/>
                    <a:pt x="443" y="1841"/>
                  </a:cubicBezTo>
                  <a:lnTo>
                    <a:pt x="1325" y="1841"/>
                  </a:lnTo>
                  <a:close/>
                  <a:moveTo>
                    <a:pt x="1143" y="1576"/>
                  </a:moveTo>
                  <a:cubicBezTo>
                    <a:pt x="1143" y="1746"/>
                    <a:pt x="1143" y="1746"/>
                    <a:pt x="1143" y="1746"/>
                  </a:cubicBezTo>
                  <a:cubicBezTo>
                    <a:pt x="626" y="1746"/>
                    <a:pt x="626" y="1746"/>
                    <a:pt x="626" y="1746"/>
                  </a:cubicBezTo>
                  <a:cubicBezTo>
                    <a:pt x="626" y="1576"/>
                    <a:pt x="626" y="1576"/>
                    <a:pt x="626" y="1576"/>
                  </a:cubicBezTo>
                  <a:lnTo>
                    <a:pt x="1143" y="1576"/>
                  </a:lnTo>
                  <a:close/>
                  <a:moveTo>
                    <a:pt x="750" y="1481"/>
                  </a:moveTo>
                  <a:cubicBezTo>
                    <a:pt x="762" y="1468"/>
                    <a:pt x="773" y="1454"/>
                    <a:pt x="782" y="1439"/>
                  </a:cubicBezTo>
                  <a:cubicBezTo>
                    <a:pt x="814" y="1390"/>
                    <a:pt x="830" y="1334"/>
                    <a:pt x="831" y="1277"/>
                  </a:cubicBezTo>
                  <a:cubicBezTo>
                    <a:pt x="848" y="1279"/>
                    <a:pt x="865" y="1280"/>
                    <a:pt x="882" y="1280"/>
                  </a:cubicBezTo>
                  <a:cubicBezTo>
                    <a:pt x="901" y="1280"/>
                    <a:pt x="919" y="1279"/>
                    <a:pt x="937" y="1276"/>
                  </a:cubicBezTo>
                  <a:cubicBezTo>
                    <a:pt x="939" y="1353"/>
                    <a:pt x="968" y="1426"/>
                    <a:pt x="1019" y="1481"/>
                  </a:cubicBezTo>
                  <a:cubicBezTo>
                    <a:pt x="750" y="1481"/>
                    <a:pt x="750" y="1481"/>
                    <a:pt x="750" y="1481"/>
                  </a:cubicBezTo>
                  <a:close/>
                  <a:moveTo>
                    <a:pt x="1373" y="327"/>
                  </a:moveTo>
                  <a:cubicBezTo>
                    <a:pt x="1373" y="561"/>
                    <a:pt x="1319" y="780"/>
                    <a:pt x="1222" y="943"/>
                  </a:cubicBezTo>
                  <a:cubicBezTo>
                    <a:pt x="1129" y="1100"/>
                    <a:pt x="1008" y="1186"/>
                    <a:pt x="882" y="1186"/>
                  </a:cubicBezTo>
                  <a:cubicBezTo>
                    <a:pt x="756" y="1186"/>
                    <a:pt x="635" y="1100"/>
                    <a:pt x="542" y="943"/>
                  </a:cubicBezTo>
                  <a:cubicBezTo>
                    <a:pt x="445" y="780"/>
                    <a:pt x="391" y="561"/>
                    <a:pt x="391" y="327"/>
                  </a:cubicBezTo>
                  <a:cubicBezTo>
                    <a:pt x="391" y="100"/>
                    <a:pt x="391" y="100"/>
                    <a:pt x="391" y="100"/>
                  </a:cubicBezTo>
                  <a:cubicBezTo>
                    <a:pt x="391" y="97"/>
                    <a:pt x="394" y="95"/>
                    <a:pt x="397" y="95"/>
                  </a:cubicBezTo>
                  <a:cubicBezTo>
                    <a:pt x="1367" y="95"/>
                    <a:pt x="1367" y="95"/>
                    <a:pt x="1367" y="95"/>
                  </a:cubicBezTo>
                  <a:cubicBezTo>
                    <a:pt x="1370" y="95"/>
                    <a:pt x="1373" y="97"/>
                    <a:pt x="1373" y="100"/>
                  </a:cubicBezTo>
                  <a:lnTo>
                    <a:pt x="1373" y="327"/>
                  </a:lnTo>
                  <a:close/>
                  <a:moveTo>
                    <a:pt x="1663" y="301"/>
                  </a:moveTo>
                  <a:cubicBezTo>
                    <a:pt x="1637" y="466"/>
                    <a:pt x="1547" y="615"/>
                    <a:pt x="1417" y="718"/>
                  </a:cubicBezTo>
                  <a:cubicBezTo>
                    <a:pt x="1450" y="596"/>
                    <a:pt x="1468" y="464"/>
                    <a:pt x="1468" y="327"/>
                  </a:cubicBezTo>
                  <a:cubicBezTo>
                    <a:pt x="1468" y="240"/>
                    <a:pt x="1468" y="240"/>
                    <a:pt x="1468" y="240"/>
                  </a:cubicBezTo>
                  <a:cubicBezTo>
                    <a:pt x="1611" y="240"/>
                    <a:pt x="1611" y="240"/>
                    <a:pt x="1611" y="240"/>
                  </a:cubicBezTo>
                  <a:cubicBezTo>
                    <a:pt x="1626" y="240"/>
                    <a:pt x="1641" y="247"/>
                    <a:pt x="1652" y="259"/>
                  </a:cubicBezTo>
                  <a:cubicBezTo>
                    <a:pt x="1662" y="271"/>
                    <a:pt x="1666" y="286"/>
                    <a:pt x="1663" y="301"/>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noProof="1"/>
            </a:p>
          </p:txBody>
        </p:sp>
        <p:sp>
          <p:nvSpPr>
            <p:cNvPr id="9" name="Forme libre 6"/>
            <p:cNvSpPr>
              <a:spLocks noEditPoints="1"/>
            </p:cNvSpPr>
            <p:nvPr/>
          </p:nvSpPr>
          <p:spPr bwMode="auto">
            <a:xfrm>
              <a:off x="-795744" y="2462202"/>
              <a:ext cx="1090612" cy="1039809"/>
            </a:xfrm>
            <a:custGeom>
              <a:avLst/>
              <a:gdLst>
                <a:gd name="T0" fmla="*/ 581 w 586"/>
                <a:gd name="T1" fmla="*/ 209 h 559"/>
                <a:gd name="T2" fmla="*/ 543 w 586"/>
                <a:gd name="T3" fmla="*/ 176 h 559"/>
                <a:gd name="T4" fmla="*/ 399 w 586"/>
                <a:gd name="T5" fmla="*/ 156 h 559"/>
                <a:gd name="T6" fmla="*/ 336 w 586"/>
                <a:gd name="T7" fmla="*/ 26 h 559"/>
                <a:gd name="T8" fmla="*/ 293 w 586"/>
                <a:gd name="T9" fmla="*/ 0 h 559"/>
                <a:gd name="T10" fmla="*/ 250 w 586"/>
                <a:gd name="T11" fmla="*/ 26 h 559"/>
                <a:gd name="T12" fmla="*/ 187 w 586"/>
                <a:gd name="T13" fmla="*/ 156 h 559"/>
                <a:gd name="T14" fmla="*/ 44 w 586"/>
                <a:gd name="T15" fmla="*/ 176 h 559"/>
                <a:gd name="T16" fmla="*/ 5 w 586"/>
                <a:gd name="T17" fmla="*/ 209 h 559"/>
                <a:gd name="T18" fmla="*/ 17 w 586"/>
                <a:gd name="T19" fmla="*/ 257 h 559"/>
                <a:gd name="T20" fmla="*/ 121 w 586"/>
                <a:gd name="T21" fmla="*/ 358 h 559"/>
                <a:gd name="T22" fmla="*/ 96 w 586"/>
                <a:gd name="T23" fmla="*/ 501 h 559"/>
                <a:gd name="T24" fmla="*/ 115 w 586"/>
                <a:gd name="T25" fmla="*/ 547 h 559"/>
                <a:gd name="T26" fmla="*/ 165 w 586"/>
                <a:gd name="T27" fmla="*/ 551 h 559"/>
                <a:gd name="T28" fmla="*/ 293 w 586"/>
                <a:gd name="T29" fmla="*/ 483 h 559"/>
                <a:gd name="T30" fmla="*/ 421 w 586"/>
                <a:gd name="T31" fmla="*/ 551 h 559"/>
                <a:gd name="T32" fmla="*/ 443 w 586"/>
                <a:gd name="T33" fmla="*/ 556 h 559"/>
                <a:gd name="T34" fmla="*/ 471 w 586"/>
                <a:gd name="T35" fmla="*/ 547 h 559"/>
                <a:gd name="T36" fmla="*/ 490 w 586"/>
                <a:gd name="T37" fmla="*/ 501 h 559"/>
                <a:gd name="T38" fmla="*/ 465 w 586"/>
                <a:gd name="T39" fmla="*/ 358 h 559"/>
                <a:gd name="T40" fmla="*/ 569 w 586"/>
                <a:gd name="T41" fmla="*/ 257 h 559"/>
                <a:gd name="T42" fmla="*/ 581 w 586"/>
                <a:gd name="T43" fmla="*/ 209 h 559"/>
                <a:gd name="T44" fmla="*/ 381 w 586"/>
                <a:gd name="T45" fmla="*/ 308 h 559"/>
                <a:gd name="T46" fmla="*/ 368 w 586"/>
                <a:gd name="T47" fmla="*/ 350 h 559"/>
                <a:gd name="T48" fmla="*/ 380 w 586"/>
                <a:gd name="T49" fmla="*/ 422 h 559"/>
                <a:gd name="T50" fmla="*/ 315 w 586"/>
                <a:gd name="T51" fmla="*/ 388 h 559"/>
                <a:gd name="T52" fmla="*/ 293 w 586"/>
                <a:gd name="T53" fmla="*/ 382 h 559"/>
                <a:gd name="T54" fmla="*/ 271 w 586"/>
                <a:gd name="T55" fmla="*/ 388 h 559"/>
                <a:gd name="T56" fmla="*/ 206 w 586"/>
                <a:gd name="T57" fmla="*/ 422 h 559"/>
                <a:gd name="T58" fmla="*/ 218 w 586"/>
                <a:gd name="T59" fmla="*/ 350 h 559"/>
                <a:gd name="T60" fmla="*/ 205 w 586"/>
                <a:gd name="T61" fmla="*/ 308 h 559"/>
                <a:gd name="T62" fmla="*/ 152 w 586"/>
                <a:gd name="T63" fmla="*/ 256 h 559"/>
                <a:gd name="T64" fmla="*/ 225 w 586"/>
                <a:gd name="T65" fmla="*/ 246 h 559"/>
                <a:gd name="T66" fmla="*/ 261 w 586"/>
                <a:gd name="T67" fmla="*/ 220 h 559"/>
                <a:gd name="T68" fmla="*/ 293 w 586"/>
                <a:gd name="T69" fmla="*/ 154 h 559"/>
                <a:gd name="T70" fmla="*/ 325 w 586"/>
                <a:gd name="T71" fmla="*/ 220 h 559"/>
                <a:gd name="T72" fmla="*/ 361 w 586"/>
                <a:gd name="T73" fmla="*/ 246 h 559"/>
                <a:gd name="T74" fmla="*/ 434 w 586"/>
                <a:gd name="T75" fmla="*/ 256 h 559"/>
                <a:gd name="T76" fmla="*/ 381 w 586"/>
                <a:gd name="T77" fmla="*/ 308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6" h="559">
                  <a:moveTo>
                    <a:pt x="581" y="209"/>
                  </a:moveTo>
                  <a:cubicBezTo>
                    <a:pt x="575" y="191"/>
                    <a:pt x="560" y="179"/>
                    <a:pt x="543" y="176"/>
                  </a:cubicBezTo>
                  <a:cubicBezTo>
                    <a:pt x="399" y="156"/>
                    <a:pt x="399" y="156"/>
                    <a:pt x="399" y="156"/>
                  </a:cubicBezTo>
                  <a:cubicBezTo>
                    <a:pt x="336" y="26"/>
                    <a:pt x="336" y="26"/>
                    <a:pt x="336" y="26"/>
                  </a:cubicBezTo>
                  <a:cubicBezTo>
                    <a:pt x="328" y="10"/>
                    <a:pt x="311" y="0"/>
                    <a:pt x="293" y="0"/>
                  </a:cubicBezTo>
                  <a:cubicBezTo>
                    <a:pt x="275" y="0"/>
                    <a:pt x="258" y="10"/>
                    <a:pt x="250" y="26"/>
                  </a:cubicBezTo>
                  <a:cubicBezTo>
                    <a:pt x="187" y="156"/>
                    <a:pt x="187" y="156"/>
                    <a:pt x="187" y="156"/>
                  </a:cubicBezTo>
                  <a:cubicBezTo>
                    <a:pt x="44" y="176"/>
                    <a:pt x="44" y="176"/>
                    <a:pt x="44" y="176"/>
                  </a:cubicBezTo>
                  <a:cubicBezTo>
                    <a:pt x="26" y="179"/>
                    <a:pt x="11" y="191"/>
                    <a:pt x="5" y="209"/>
                  </a:cubicBezTo>
                  <a:cubicBezTo>
                    <a:pt x="0" y="226"/>
                    <a:pt x="4" y="245"/>
                    <a:pt x="17" y="257"/>
                  </a:cubicBezTo>
                  <a:cubicBezTo>
                    <a:pt x="121" y="358"/>
                    <a:pt x="121" y="358"/>
                    <a:pt x="121" y="358"/>
                  </a:cubicBezTo>
                  <a:cubicBezTo>
                    <a:pt x="96" y="501"/>
                    <a:pt x="96" y="501"/>
                    <a:pt x="96" y="501"/>
                  </a:cubicBezTo>
                  <a:cubicBezTo>
                    <a:pt x="93" y="518"/>
                    <a:pt x="101" y="536"/>
                    <a:pt x="115" y="547"/>
                  </a:cubicBezTo>
                  <a:cubicBezTo>
                    <a:pt x="130" y="558"/>
                    <a:pt x="149" y="559"/>
                    <a:pt x="165" y="551"/>
                  </a:cubicBezTo>
                  <a:cubicBezTo>
                    <a:pt x="293" y="483"/>
                    <a:pt x="293" y="483"/>
                    <a:pt x="293" y="483"/>
                  </a:cubicBezTo>
                  <a:cubicBezTo>
                    <a:pt x="421" y="551"/>
                    <a:pt x="421" y="551"/>
                    <a:pt x="421" y="551"/>
                  </a:cubicBezTo>
                  <a:cubicBezTo>
                    <a:pt x="428" y="554"/>
                    <a:pt x="435" y="556"/>
                    <a:pt x="443" y="556"/>
                  </a:cubicBezTo>
                  <a:cubicBezTo>
                    <a:pt x="453" y="556"/>
                    <a:pt x="463" y="553"/>
                    <a:pt x="471" y="547"/>
                  </a:cubicBezTo>
                  <a:cubicBezTo>
                    <a:pt x="485" y="536"/>
                    <a:pt x="493" y="518"/>
                    <a:pt x="490" y="501"/>
                  </a:cubicBezTo>
                  <a:cubicBezTo>
                    <a:pt x="465" y="358"/>
                    <a:pt x="465" y="358"/>
                    <a:pt x="465" y="358"/>
                  </a:cubicBezTo>
                  <a:cubicBezTo>
                    <a:pt x="569" y="257"/>
                    <a:pt x="569" y="257"/>
                    <a:pt x="569" y="257"/>
                  </a:cubicBezTo>
                  <a:cubicBezTo>
                    <a:pt x="582" y="245"/>
                    <a:pt x="586" y="226"/>
                    <a:pt x="581" y="209"/>
                  </a:cubicBezTo>
                  <a:close/>
                  <a:moveTo>
                    <a:pt x="381" y="308"/>
                  </a:moveTo>
                  <a:cubicBezTo>
                    <a:pt x="370" y="319"/>
                    <a:pt x="365" y="334"/>
                    <a:pt x="368" y="350"/>
                  </a:cubicBezTo>
                  <a:cubicBezTo>
                    <a:pt x="380" y="422"/>
                    <a:pt x="380" y="422"/>
                    <a:pt x="380" y="422"/>
                  </a:cubicBezTo>
                  <a:cubicBezTo>
                    <a:pt x="315" y="388"/>
                    <a:pt x="315" y="388"/>
                    <a:pt x="315" y="388"/>
                  </a:cubicBezTo>
                  <a:cubicBezTo>
                    <a:pt x="308" y="384"/>
                    <a:pt x="301" y="382"/>
                    <a:pt x="293" y="382"/>
                  </a:cubicBezTo>
                  <a:cubicBezTo>
                    <a:pt x="285" y="382"/>
                    <a:pt x="278" y="384"/>
                    <a:pt x="271" y="388"/>
                  </a:cubicBezTo>
                  <a:cubicBezTo>
                    <a:pt x="206" y="422"/>
                    <a:pt x="206" y="422"/>
                    <a:pt x="206" y="422"/>
                  </a:cubicBezTo>
                  <a:cubicBezTo>
                    <a:pt x="218" y="350"/>
                    <a:pt x="218" y="350"/>
                    <a:pt x="218" y="350"/>
                  </a:cubicBezTo>
                  <a:cubicBezTo>
                    <a:pt x="221" y="334"/>
                    <a:pt x="216" y="319"/>
                    <a:pt x="205" y="308"/>
                  </a:cubicBezTo>
                  <a:cubicBezTo>
                    <a:pt x="152" y="256"/>
                    <a:pt x="152" y="256"/>
                    <a:pt x="152" y="256"/>
                  </a:cubicBezTo>
                  <a:cubicBezTo>
                    <a:pt x="225" y="246"/>
                    <a:pt x="225" y="246"/>
                    <a:pt x="225" y="246"/>
                  </a:cubicBezTo>
                  <a:cubicBezTo>
                    <a:pt x="240" y="244"/>
                    <a:pt x="254" y="234"/>
                    <a:pt x="261" y="220"/>
                  </a:cubicBezTo>
                  <a:cubicBezTo>
                    <a:pt x="293" y="154"/>
                    <a:pt x="293" y="154"/>
                    <a:pt x="293" y="154"/>
                  </a:cubicBezTo>
                  <a:cubicBezTo>
                    <a:pt x="325" y="220"/>
                    <a:pt x="325" y="220"/>
                    <a:pt x="325" y="220"/>
                  </a:cubicBezTo>
                  <a:cubicBezTo>
                    <a:pt x="332" y="234"/>
                    <a:pt x="346" y="244"/>
                    <a:pt x="361" y="246"/>
                  </a:cubicBezTo>
                  <a:cubicBezTo>
                    <a:pt x="434" y="256"/>
                    <a:pt x="434" y="256"/>
                    <a:pt x="434" y="256"/>
                  </a:cubicBezTo>
                  <a:lnTo>
                    <a:pt x="381" y="308"/>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7" name="Connecteur droit 66">
            <a:extLst>
              <a:ext uri="{C183D7F6-B498-43B3-948B-1728B52AA6E4}">
                <adec:decorative xmlns:adec="http://schemas.microsoft.com/office/drawing/2017/decorative" val="1"/>
              </a:ext>
            </a:extLst>
          </p:cNvPr>
          <p:cNvCxnSpPr/>
          <p:nvPr/>
        </p:nvCxnSpPr>
        <p:spPr>
          <a:xfrm>
            <a:off x="7709736" y="3596184"/>
            <a:ext cx="0" cy="705734"/>
          </a:xfrm>
          <a:prstGeom prst="line">
            <a:avLst/>
          </a:prstGeom>
          <a:ln w="19050">
            <a:solidFill>
              <a:srgbClr val="43CDD9"/>
            </a:solidFill>
          </a:ln>
        </p:spPr>
        <p:style>
          <a:lnRef idx="1">
            <a:schemeClr val="accent1"/>
          </a:lnRef>
          <a:fillRef idx="0">
            <a:schemeClr val="accent1"/>
          </a:fillRef>
          <a:effectRef idx="0">
            <a:schemeClr val="accent1"/>
          </a:effectRef>
          <a:fontRef idx="minor">
            <a:schemeClr val="tx1"/>
          </a:fontRef>
        </p:style>
      </p:cxnSp>
      <p:sp>
        <p:nvSpPr>
          <p:cNvPr id="70" name="Zone de texte 69"/>
          <p:cNvSpPr txBox="1"/>
          <p:nvPr/>
        </p:nvSpPr>
        <p:spPr>
          <a:xfrm>
            <a:off x="6954113" y="4721818"/>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71" name="Zone de texte 70"/>
          <p:cNvSpPr txBox="1"/>
          <p:nvPr/>
        </p:nvSpPr>
        <p:spPr>
          <a:xfrm>
            <a:off x="6476856" y="4412356"/>
            <a:ext cx="2534348" cy="276999"/>
          </a:xfrm>
          <a:prstGeom prst="rect">
            <a:avLst/>
          </a:prstGeom>
          <a:noFill/>
        </p:spPr>
        <p:txBody>
          <a:bodyPr wrap="none" lIns="0" tIns="0" rIns="0" bIns="0" rtlCol="0">
            <a:spAutoFit/>
          </a:bodyPr>
          <a:lstStyle/>
          <a:p>
            <a:pPr algn="ctr" rtl="0"/>
            <a:r>
              <a:rPr lang="fr-FR" b="1" noProof="1">
                <a:solidFill>
                  <a:srgbClr val="43CDD9"/>
                </a:solidFill>
              </a:rPr>
              <a:t>Modélisation des données</a:t>
            </a:r>
          </a:p>
        </p:txBody>
      </p:sp>
      <p:sp>
        <p:nvSpPr>
          <p:cNvPr id="73" name="Ovale 72">
            <a:extLst>
              <a:ext uri="{C183D7F6-B498-43B3-948B-1728B52AA6E4}">
                <adec:decorative xmlns:adec="http://schemas.microsoft.com/office/drawing/2017/decorative" val="1"/>
              </a:ext>
            </a:extLst>
          </p:cNvPr>
          <p:cNvSpPr/>
          <p:nvPr/>
        </p:nvSpPr>
        <p:spPr>
          <a:xfrm>
            <a:off x="7394536" y="3174046"/>
            <a:ext cx="630400" cy="630398"/>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2" name="Zone de texte 71"/>
          <p:cNvSpPr txBox="1"/>
          <p:nvPr/>
        </p:nvSpPr>
        <p:spPr>
          <a:xfrm>
            <a:off x="7363488" y="2851413"/>
            <a:ext cx="692497" cy="215444"/>
          </a:xfrm>
          <a:prstGeom prst="rect">
            <a:avLst/>
          </a:prstGeom>
          <a:noFill/>
        </p:spPr>
        <p:txBody>
          <a:bodyPr wrap="none" lIns="0" tIns="0" rIns="0" bIns="0" rtlCol="0">
            <a:spAutoFit/>
          </a:bodyPr>
          <a:lstStyle/>
          <a:p>
            <a:pPr algn="ctr" rtl="0"/>
            <a:r>
              <a:rPr lang="fr-FR" sz="1400" b="1" noProof="1">
                <a:solidFill>
                  <a:srgbClr val="43CDD9"/>
                </a:solidFill>
              </a:rPr>
              <a:t>SPRINT 4</a:t>
            </a:r>
          </a:p>
        </p:txBody>
      </p:sp>
      <p:grpSp>
        <p:nvGrpSpPr>
          <p:cNvPr id="81" name="Groupe 80" descr="Ceci est une icône représentant un calendrier. "/>
          <p:cNvGrpSpPr/>
          <p:nvPr/>
        </p:nvGrpSpPr>
        <p:grpSpPr>
          <a:xfrm>
            <a:off x="7567679" y="3358618"/>
            <a:ext cx="261254" cy="261255"/>
            <a:chOff x="8208963" y="3762375"/>
            <a:chExt cx="306387" cy="306388"/>
          </a:xfrm>
        </p:grpSpPr>
        <p:sp>
          <p:nvSpPr>
            <p:cNvPr id="82" name="Forme libre 27"/>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3" name="Forme libre 28"/>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4" name="Forme libre 29"/>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85" name="Forme libre 30"/>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32" name="Zone de texte 31"/>
          <p:cNvSpPr txBox="1"/>
          <p:nvPr/>
        </p:nvSpPr>
        <p:spPr>
          <a:xfrm>
            <a:off x="8020" y="2293317"/>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cxnSp>
        <p:nvCxnSpPr>
          <p:cNvPr id="29" name="Connecteur droit 28">
            <a:extLst>
              <a:ext uri="{C183D7F6-B498-43B3-948B-1728B52AA6E4}">
                <adec:decorative xmlns:adec="http://schemas.microsoft.com/office/drawing/2017/decorative" val="1"/>
              </a:ext>
            </a:extLst>
          </p:cNvPr>
          <p:cNvCxnSpPr/>
          <p:nvPr/>
        </p:nvCxnSpPr>
        <p:spPr>
          <a:xfrm>
            <a:off x="1065425" y="2679815"/>
            <a:ext cx="0" cy="705734"/>
          </a:xfrm>
          <a:prstGeom prst="line">
            <a:avLst/>
          </a:prstGeom>
          <a:ln w="19050">
            <a:solidFill>
              <a:srgbClr val="30353F"/>
            </a:solidFill>
          </a:ln>
        </p:spPr>
        <p:style>
          <a:lnRef idx="1">
            <a:schemeClr val="accent1"/>
          </a:lnRef>
          <a:fillRef idx="0">
            <a:schemeClr val="accent1"/>
          </a:fillRef>
          <a:effectRef idx="0">
            <a:schemeClr val="accent1"/>
          </a:effectRef>
          <a:fontRef idx="minor">
            <a:schemeClr val="tx1"/>
          </a:fontRef>
        </p:style>
      </p:cxnSp>
      <p:sp>
        <p:nvSpPr>
          <p:cNvPr id="59" name="Ovale 58">
            <a:extLst>
              <a:ext uri="{C183D7F6-B498-43B3-948B-1728B52AA6E4}">
                <adec:decorative xmlns:adec="http://schemas.microsoft.com/office/drawing/2017/decorative" val="1"/>
              </a:ext>
            </a:extLst>
          </p:cNvPr>
          <p:cNvSpPr/>
          <p:nvPr/>
        </p:nvSpPr>
        <p:spPr>
          <a:xfrm>
            <a:off x="750225" y="3126479"/>
            <a:ext cx="630400" cy="630398"/>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3" name="Zone de texte 32"/>
          <p:cNvSpPr txBox="1"/>
          <p:nvPr/>
        </p:nvSpPr>
        <p:spPr>
          <a:xfrm>
            <a:off x="735208" y="3966191"/>
            <a:ext cx="660437" cy="215444"/>
          </a:xfrm>
          <a:prstGeom prst="rect">
            <a:avLst/>
          </a:prstGeom>
          <a:noFill/>
        </p:spPr>
        <p:txBody>
          <a:bodyPr wrap="none" lIns="0" tIns="0" rIns="0" bIns="0" rtlCol="0">
            <a:spAutoFit/>
          </a:bodyPr>
          <a:lstStyle/>
          <a:p>
            <a:pPr algn="ctr" rtl="0"/>
            <a:r>
              <a:rPr lang="fr-FR" sz="1400" b="1" noProof="1">
                <a:solidFill>
                  <a:srgbClr val="30353F"/>
                </a:solidFill>
              </a:rPr>
              <a:t>SPRINT 1</a:t>
            </a:r>
          </a:p>
        </p:txBody>
      </p:sp>
      <p:sp>
        <p:nvSpPr>
          <p:cNvPr id="51" name="Zone de texte 50"/>
          <p:cNvSpPr txBox="1"/>
          <p:nvPr/>
        </p:nvSpPr>
        <p:spPr>
          <a:xfrm>
            <a:off x="49267" y="2002942"/>
            <a:ext cx="2337179" cy="276999"/>
          </a:xfrm>
          <a:prstGeom prst="rect">
            <a:avLst/>
          </a:prstGeom>
          <a:noFill/>
        </p:spPr>
        <p:txBody>
          <a:bodyPr wrap="none" lIns="0" tIns="0" rIns="0" bIns="0" rtlCol="0">
            <a:spAutoFit/>
          </a:bodyPr>
          <a:lstStyle/>
          <a:p>
            <a:pPr algn="ctr" rtl="0"/>
            <a:r>
              <a:rPr lang="fr-FR" b="1" noProof="1">
                <a:solidFill>
                  <a:srgbClr val="30353F"/>
                </a:solidFill>
              </a:rPr>
              <a:t>Étude et documentation</a:t>
            </a:r>
          </a:p>
        </p:txBody>
      </p:sp>
      <p:grpSp>
        <p:nvGrpSpPr>
          <p:cNvPr id="88" name="Groupe 87" descr="Icône animée d’une horloge."/>
          <p:cNvGrpSpPr/>
          <p:nvPr/>
        </p:nvGrpSpPr>
        <p:grpSpPr>
          <a:xfrm>
            <a:off x="910604" y="3286857"/>
            <a:ext cx="309642" cy="309642"/>
            <a:chOff x="1389063" y="3748088"/>
            <a:chExt cx="336550" cy="336550"/>
          </a:xfrm>
          <a:solidFill>
            <a:schemeClr val="bg1"/>
          </a:solidFill>
        </p:grpSpPr>
        <p:sp>
          <p:nvSpPr>
            <p:cNvPr id="89" name="Forme libre 5"/>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0" name="Forme libre 6"/>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6" name="Connecteur droit 65">
            <a:extLst>
              <a:ext uri="{C183D7F6-B498-43B3-948B-1728B52AA6E4}">
                <adec:decorative xmlns:adec="http://schemas.microsoft.com/office/drawing/2017/decorative" val="1"/>
              </a:ext>
            </a:extLst>
          </p:cNvPr>
          <p:cNvCxnSpPr/>
          <p:nvPr/>
        </p:nvCxnSpPr>
        <p:spPr>
          <a:xfrm>
            <a:off x="3367825" y="3596184"/>
            <a:ext cx="0" cy="705734"/>
          </a:xfrm>
          <a:prstGeom prst="line">
            <a:avLst/>
          </a:prstGeom>
          <a:ln w="19050">
            <a:solidFill>
              <a:srgbClr val="667181"/>
            </a:solidFill>
          </a:ln>
        </p:spPr>
        <p:style>
          <a:lnRef idx="1">
            <a:schemeClr val="accent1"/>
          </a:lnRef>
          <a:fillRef idx="0">
            <a:schemeClr val="accent1"/>
          </a:fillRef>
          <a:effectRef idx="0">
            <a:schemeClr val="accent1"/>
          </a:effectRef>
          <a:fontRef idx="minor">
            <a:schemeClr val="tx1"/>
          </a:fontRef>
        </p:style>
      </p:cxnSp>
      <p:sp>
        <p:nvSpPr>
          <p:cNvPr id="57" name="Zone de texte 56"/>
          <p:cNvSpPr txBox="1"/>
          <p:nvPr/>
        </p:nvSpPr>
        <p:spPr>
          <a:xfrm>
            <a:off x="2302314" y="4740296"/>
            <a:ext cx="2151326"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60" name="Ovale 59">
            <a:extLst>
              <a:ext uri="{C183D7F6-B498-43B3-948B-1728B52AA6E4}">
                <adec:decorative xmlns:adec="http://schemas.microsoft.com/office/drawing/2017/decorative" val="1"/>
              </a:ext>
            </a:extLst>
          </p:cNvPr>
          <p:cNvSpPr/>
          <p:nvPr/>
        </p:nvSpPr>
        <p:spPr>
          <a:xfrm>
            <a:off x="3052625" y="3174046"/>
            <a:ext cx="630400" cy="630398"/>
          </a:xfrm>
          <a:prstGeom prst="ellipse">
            <a:avLst/>
          </a:prstGeom>
          <a:solidFill>
            <a:srgbClr val="66718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58" name="Zone de texte 57"/>
          <p:cNvSpPr txBox="1"/>
          <p:nvPr/>
        </p:nvSpPr>
        <p:spPr>
          <a:xfrm>
            <a:off x="2457183" y="4412356"/>
            <a:ext cx="1981312" cy="276999"/>
          </a:xfrm>
          <a:prstGeom prst="rect">
            <a:avLst/>
          </a:prstGeom>
          <a:noFill/>
        </p:spPr>
        <p:txBody>
          <a:bodyPr wrap="none" lIns="0" tIns="0" rIns="0" bIns="0" rtlCol="0">
            <a:spAutoFit/>
          </a:bodyPr>
          <a:lstStyle/>
          <a:p>
            <a:pPr algn="ctr" rtl="0"/>
            <a:r>
              <a:rPr lang="fr-FR" b="1" noProof="1">
                <a:solidFill>
                  <a:srgbClr val="667181"/>
                </a:solidFill>
              </a:rPr>
              <a:t>Collecte de données</a:t>
            </a:r>
          </a:p>
        </p:txBody>
      </p:sp>
      <p:sp>
        <p:nvSpPr>
          <p:cNvPr id="64" name="Zone de texte 63"/>
          <p:cNvSpPr txBox="1"/>
          <p:nvPr/>
        </p:nvSpPr>
        <p:spPr>
          <a:xfrm>
            <a:off x="3023180" y="2851412"/>
            <a:ext cx="689292" cy="215444"/>
          </a:xfrm>
          <a:prstGeom prst="rect">
            <a:avLst/>
          </a:prstGeom>
          <a:noFill/>
        </p:spPr>
        <p:txBody>
          <a:bodyPr wrap="none" lIns="0" tIns="0" rIns="0" bIns="0" rtlCol="0">
            <a:spAutoFit/>
          </a:bodyPr>
          <a:lstStyle/>
          <a:p>
            <a:pPr algn="ctr" rtl="0"/>
            <a:r>
              <a:rPr lang="fr-FR" sz="1400" b="1" noProof="1">
                <a:solidFill>
                  <a:srgbClr val="667181"/>
                </a:solidFill>
              </a:rPr>
              <a:t>SPRINT 2</a:t>
            </a:r>
          </a:p>
        </p:txBody>
      </p:sp>
      <p:grpSp>
        <p:nvGrpSpPr>
          <p:cNvPr id="93" name="Groupe 92" descr="Ceci est une icône représentant trois personnes et une horloge."/>
          <p:cNvGrpSpPr/>
          <p:nvPr/>
        </p:nvGrpSpPr>
        <p:grpSpPr>
          <a:xfrm>
            <a:off x="3188466" y="3309887"/>
            <a:ext cx="358718" cy="358717"/>
            <a:chOff x="3613150" y="3706813"/>
            <a:chExt cx="420688" cy="420687"/>
          </a:xfrm>
        </p:grpSpPr>
        <p:sp>
          <p:nvSpPr>
            <p:cNvPr id="94" name="Forme libre 10"/>
            <p:cNvSpPr>
              <a:spLocks noEditPoints="1"/>
            </p:cNvSpPr>
            <p:nvPr/>
          </p:nvSpPr>
          <p:spPr bwMode="auto">
            <a:xfrm>
              <a:off x="3613150" y="3930650"/>
              <a:ext cx="420688" cy="196850"/>
            </a:xfrm>
            <a:custGeom>
              <a:avLst/>
              <a:gdLst>
                <a:gd name="T0" fmla="*/ 1823 w 2048"/>
                <a:gd name="T1" fmla="*/ 528 h 960"/>
                <a:gd name="T2" fmla="*/ 1928 w 2048"/>
                <a:gd name="T3" fmla="*/ 300 h 960"/>
                <a:gd name="T4" fmla="*/ 1628 w 2048"/>
                <a:gd name="T5" fmla="*/ 0 h 960"/>
                <a:gd name="T6" fmla="*/ 1324 w 2048"/>
                <a:gd name="T7" fmla="*/ 300 h 960"/>
                <a:gd name="T8" fmla="*/ 1432 w 2048"/>
                <a:gd name="T9" fmla="*/ 528 h 960"/>
                <a:gd name="T10" fmla="*/ 1324 w 2048"/>
                <a:gd name="T11" fmla="*/ 606 h 960"/>
                <a:gd name="T12" fmla="*/ 1219 w 2048"/>
                <a:gd name="T13" fmla="*/ 528 h 960"/>
                <a:gd name="T14" fmla="*/ 1324 w 2048"/>
                <a:gd name="T15" fmla="*/ 300 h 960"/>
                <a:gd name="T16" fmla="*/ 1024 w 2048"/>
                <a:gd name="T17" fmla="*/ 0 h 960"/>
                <a:gd name="T18" fmla="*/ 724 w 2048"/>
                <a:gd name="T19" fmla="*/ 300 h 960"/>
                <a:gd name="T20" fmla="*/ 829 w 2048"/>
                <a:gd name="T21" fmla="*/ 528 h 960"/>
                <a:gd name="T22" fmla="*/ 724 w 2048"/>
                <a:gd name="T23" fmla="*/ 606 h 960"/>
                <a:gd name="T24" fmla="*/ 619 w 2048"/>
                <a:gd name="T25" fmla="*/ 528 h 960"/>
                <a:gd name="T26" fmla="*/ 724 w 2048"/>
                <a:gd name="T27" fmla="*/ 300 h 960"/>
                <a:gd name="T28" fmla="*/ 424 w 2048"/>
                <a:gd name="T29" fmla="*/ 0 h 960"/>
                <a:gd name="T30" fmla="*/ 124 w 2048"/>
                <a:gd name="T31" fmla="*/ 300 h 960"/>
                <a:gd name="T32" fmla="*/ 229 w 2048"/>
                <a:gd name="T33" fmla="*/ 527 h 960"/>
                <a:gd name="T34" fmla="*/ 0 w 2048"/>
                <a:gd name="T35" fmla="*/ 900 h 960"/>
                <a:gd name="T36" fmla="*/ 60 w 2048"/>
                <a:gd name="T37" fmla="*/ 960 h 960"/>
                <a:gd name="T38" fmla="*/ 1988 w 2048"/>
                <a:gd name="T39" fmla="*/ 960 h 960"/>
                <a:gd name="T40" fmla="*/ 2048 w 2048"/>
                <a:gd name="T41" fmla="*/ 900 h 960"/>
                <a:gd name="T42" fmla="*/ 1823 w 2048"/>
                <a:gd name="T43" fmla="*/ 528 h 960"/>
                <a:gd name="T44" fmla="*/ 424 w 2048"/>
                <a:gd name="T45" fmla="*/ 120 h 960"/>
                <a:gd name="T46" fmla="*/ 604 w 2048"/>
                <a:gd name="T47" fmla="*/ 300 h 960"/>
                <a:gd name="T48" fmla="*/ 424 w 2048"/>
                <a:gd name="T49" fmla="*/ 480 h 960"/>
                <a:gd name="T50" fmla="*/ 244 w 2048"/>
                <a:gd name="T51" fmla="*/ 300 h 960"/>
                <a:gd name="T52" fmla="*/ 424 w 2048"/>
                <a:gd name="T53" fmla="*/ 120 h 960"/>
                <a:gd name="T54" fmla="*/ 608 w 2048"/>
                <a:gd name="T55" fmla="*/ 840 h 960"/>
                <a:gd name="T56" fmla="*/ 126 w 2048"/>
                <a:gd name="T57" fmla="*/ 840 h 960"/>
                <a:gd name="T58" fmla="*/ 424 w 2048"/>
                <a:gd name="T59" fmla="*/ 600 h 960"/>
                <a:gd name="T60" fmla="*/ 652 w 2048"/>
                <a:gd name="T61" fmla="*/ 705 h 960"/>
                <a:gd name="T62" fmla="*/ 608 w 2048"/>
                <a:gd name="T63" fmla="*/ 840 h 960"/>
                <a:gd name="T64" fmla="*/ 1024 w 2048"/>
                <a:gd name="T65" fmla="*/ 120 h 960"/>
                <a:gd name="T66" fmla="*/ 1204 w 2048"/>
                <a:gd name="T67" fmla="*/ 300 h 960"/>
                <a:gd name="T68" fmla="*/ 1024 w 2048"/>
                <a:gd name="T69" fmla="*/ 480 h 960"/>
                <a:gd name="T70" fmla="*/ 844 w 2048"/>
                <a:gd name="T71" fmla="*/ 300 h 960"/>
                <a:gd name="T72" fmla="*/ 1024 w 2048"/>
                <a:gd name="T73" fmla="*/ 120 h 960"/>
                <a:gd name="T74" fmla="*/ 730 w 2048"/>
                <a:gd name="T75" fmla="*/ 840 h 960"/>
                <a:gd name="T76" fmla="*/ 1024 w 2048"/>
                <a:gd name="T77" fmla="*/ 600 h 960"/>
                <a:gd name="T78" fmla="*/ 1318 w 2048"/>
                <a:gd name="T79" fmla="*/ 840 h 960"/>
                <a:gd name="T80" fmla="*/ 730 w 2048"/>
                <a:gd name="T81" fmla="*/ 840 h 960"/>
                <a:gd name="T82" fmla="*/ 1628 w 2048"/>
                <a:gd name="T83" fmla="*/ 120 h 960"/>
                <a:gd name="T84" fmla="*/ 1808 w 2048"/>
                <a:gd name="T85" fmla="*/ 300 h 960"/>
                <a:gd name="T86" fmla="*/ 1628 w 2048"/>
                <a:gd name="T87" fmla="*/ 480 h 960"/>
                <a:gd name="T88" fmla="*/ 1444 w 2048"/>
                <a:gd name="T89" fmla="*/ 300 h 960"/>
                <a:gd name="T90" fmla="*/ 1628 w 2048"/>
                <a:gd name="T91" fmla="*/ 120 h 960"/>
                <a:gd name="T92" fmla="*/ 1440 w 2048"/>
                <a:gd name="T93" fmla="*/ 840 h 960"/>
                <a:gd name="T94" fmla="*/ 1396 w 2048"/>
                <a:gd name="T95" fmla="*/ 705 h 960"/>
                <a:gd name="T96" fmla="*/ 1628 w 2048"/>
                <a:gd name="T97" fmla="*/ 600 h 960"/>
                <a:gd name="T98" fmla="*/ 1922 w 2048"/>
                <a:gd name="T99" fmla="*/ 840 h 960"/>
                <a:gd name="T100" fmla="*/ 1440 w 2048"/>
                <a:gd name="T101" fmla="*/ 840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960">
                  <a:moveTo>
                    <a:pt x="1823" y="528"/>
                  </a:moveTo>
                  <a:cubicBezTo>
                    <a:pt x="1887" y="473"/>
                    <a:pt x="1928" y="391"/>
                    <a:pt x="1928" y="300"/>
                  </a:cubicBezTo>
                  <a:cubicBezTo>
                    <a:pt x="1928" y="135"/>
                    <a:pt x="1793" y="0"/>
                    <a:pt x="1628" y="0"/>
                  </a:cubicBezTo>
                  <a:cubicBezTo>
                    <a:pt x="1462" y="0"/>
                    <a:pt x="1324" y="134"/>
                    <a:pt x="1324" y="300"/>
                  </a:cubicBezTo>
                  <a:cubicBezTo>
                    <a:pt x="1324" y="387"/>
                    <a:pt x="1362" y="469"/>
                    <a:pt x="1432" y="528"/>
                  </a:cubicBezTo>
                  <a:cubicBezTo>
                    <a:pt x="1392" y="548"/>
                    <a:pt x="1355" y="575"/>
                    <a:pt x="1324" y="606"/>
                  </a:cubicBezTo>
                  <a:cubicBezTo>
                    <a:pt x="1293" y="575"/>
                    <a:pt x="1258" y="549"/>
                    <a:pt x="1219" y="528"/>
                  </a:cubicBezTo>
                  <a:cubicBezTo>
                    <a:pt x="1283" y="473"/>
                    <a:pt x="1324" y="391"/>
                    <a:pt x="1324" y="300"/>
                  </a:cubicBezTo>
                  <a:cubicBezTo>
                    <a:pt x="1324" y="135"/>
                    <a:pt x="1189" y="0"/>
                    <a:pt x="1024" y="0"/>
                  </a:cubicBezTo>
                  <a:cubicBezTo>
                    <a:pt x="859" y="0"/>
                    <a:pt x="724" y="135"/>
                    <a:pt x="724" y="300"/>
                  </a:cubicBezTo>
                  <a:cubicBezTo>
                    <a:pt x="724" y="391"/>
                    <a:pt x="765" y="473"/>
                    <a:pt x="829" y="528"/>
                  </a:cubicBezTo>
                  <a:cubicBezTo>
                    <a:pt x="790" y="548"/>
                    <a:pt x="755" y="575"/>
                    <a:pt x="724" y="606"/>
                  </a:cubicBezTo>
                  <a:cubicBezTo>
                    <a:pt x="693" y="574"/>
                    <a:pt x="658" y="548"/>
                    <a:pt x="619" y="528"/>
                  </a:cubicBezTo>
                  <a:cubicBezTo>
                    <a:pt x="683" y="473"/>
                    <a:pt x="724" y="391"/>
                    <a:pt x="724" y="300"/>
                  </a:cubicBezTo>
                  <a:cubicBezTo>
                    <a:pt x="724" y="135"/>
                    <a:pt x="589" y="0"/>
                    <a:pt x="424" y="0"/>
                  </a:cubicBezTo>
                  <a:cubicBezTo>
                    <a:pt x="259" y="0"/>
                    <a:pt x="124" y="135"/>
                    <a:pt x="124" y="300"/>
                  </a:cubicBezTo>
                  <a:cubicBezTo>
                    <a:pt x="124" y="391"/>
                    <a:pt x="165" y="472"/>
                    <a:pt x="229" y="527"/>
                  </a:cubicBezTo>
                  <a:cubicBezTo>
                    <a:pt x="93" y="597"/>
                    <a:pt x="0" y="738"/>
                    <a:pt x="0" y="900"/>
                  </a:cubicBezTo>
                  <a:cubicBezTo>
                    <a:pt x="0" y="933"/>
                    <a:pt x="27" y="960"/>
                    <a:pt x="60" y="960"/>
                  </a:cubicBezTo>
                  <a:cubicBezTo>
                    <a:pt x="70" y="960"/>
                    <a:pt x="1948" y="960"/>
                    <a:pt x="1988" y="960"/>
                  </a:cubicBezTo>
                  <a:cubicBezTo>
                    <a:pt x="2021" y="960"/>
                    <a:pt x="2048" y="933"/>
                    <a:pt x="2048" y="900"/>
                  </a:cubicBezTo>
                  <a:cubicBezTo>
                    <a:pt x="2048" y="739"/>
                    <a:pt x="1957" y="598"/>
                    <a:pt x="1823" y="528"/>
                  </a:cubicBezTo>
                  <a:close/>
                  <a:moveTo>
                    <a:pt x="424" y="120"/>
                  </a:moveTo>
                  <a:cubicBezTo>
                    <a:pt x="523" y="120"/>
                    <a:pt x="604" y="201"/>
                    <a:pt x="604" y="300"/>
                  </a:cubicBezTo>
                  <a:cubicBezTo>
                    <a:pt x="604" y="399"/>
                    <a:pt x="523" y="480"/>
                    <a:pt x="424" y="480"/>
                  </a:cubicBezTo>
                  <a:cubicBezTo>
                    <a:pt x="325" y="480"/>
                    <a:pt x="244" y="399"/>
                    <a:pt x="244" y="300"/>
                  </a:cubicBezTo>
                  <a:cubicBezTo>
                    <a:pt x="244" y="201"/>
                    <a:pt x="325" y="120"/>
                    <a:pt x="424" y="120"/>
                  </a:cubicBezTo>
                  <a:close/>
                  <a:moveTo>
                    <a:pt x="608" y="840"/>
                  </a:moveTo>
                  <a:cubicBezTo>
                    <a:pt x="126" y="840"/>
                    <a:pt x="126" y="840"/>
                    <a:pt x="126" y="840"/>
                  </a:cubicBezTo>
                  <a:cubicBezTo>
                    <a:pt x="154" y="703"/>
                    <a:pt x="277" y="600"/>
                    <a:pt x="424" y="600"/>
                  </a:cubicBezTo>
                  <a:cubicBezTo>
                    <a:pt x="512" y="600"/>
                    <a:pt x="595" y="639"/>
                    <a:pt x="652" y="705"/>
                  </a:cubicBezTo>
                  <a:cubicBezTo>
                    <a:pt x="630" y="746"/>
                    <a:pt x="615" y="792"/>
                    <a:pt x="608" y="840"/>
                  </a:cubicBezTo>
                  <a:close/>
                  <a:moveTo>
                    <a:pt x="1024" y="120"/>
                  </a:moveTo>
                  <a:cubicBezTo>
                    <a:pt x="1123" y="120"/>
                    <a:pt x="1204" y="201"/>
                    <a:pt x="1204" y="300"/>
                  </a:cubicBezTo>
                  <a:cubicBezTo>
                    <a:pt x="1204" y="399"/>
                    <a:pt x="1123" y="480"/>
                    <a:pt x="1024" y="480"/>
                  </a:cubicBezTo>
                  <a:cubicBezTo>
                    <a:pt x="925" y="480"/>
                    <a:pt x="844" y="399"/>
                    <a:pt x="844" y="300"/>
                  </a:cubicBezTo>
                  <a:cubicBezTo>
                    <a:pt x="844" y="201"/>
                    <a:pt x="925" y="120"/>
                    <a:pt x="1024" y="120"/>
                  </a:cubicBezTo>
                  <a:close/>
                  <a:moveTo>
                    <a:pt x="730" y="840"/>
                  </a:moveTo>
                  <a:cubicBezTo>
                    <a:pt x="758" y="703"/>
                    <a:pt x="879" y="600"/>
                    <a:pt x="1024" y="600"/>
                  </a:cubicBezTo>
                  <a:cubicBezTo>
                    <a:pt x="1169" y="600"/>
                    <a:pt x="1290" y="703"/>
                    <a:pt x="1318" y="840"/>
                  </a:cubicBezTo>
                  <a:cubicBezTo>
                    <a:pt x="1298" y="840"/>
                    <a:pt x="755" y="840"/>
                    <a:pt x="730" y="840"/>
                  </a:cubicBezTo>
                  <a:close/>
                  <a:moveTo>
                    <a:pt x="1628" y="120"/>
                  </a:moveTo>
                  <a:cubicBezTo>
                    <a:pt x="1727" y="120"/>
                    <a:pt x="1808" y="201"/>
                    <a:pt x="1808" y="300"/>
                  </a:cubicBezTo>
                  <a:cubicBezTo>
                    <a:pt x="1808" y="399"/>
                    <a:pt x="1727" y="480"/>
                    <a:pt x="1628" y="480"/>
                  </a:cubicBezTo>
                  <a:cubicBezTo>
                    <a:pt x="1528" y="480"/>
                    <a:pt x="1444" y="398"/>
                    <a:pt x="1444" y="300"/>
                  </a:cubicBezTo>
                  <a:cubicBezTo>
                    <a:pt x="1444" y="202"/>
                    <a:pt x="1528" y="120"/>
                    <a:pt x="1628" y="120"/>
                  </a:cubicBezTo>
                  <a:close/>
                  <a:moveTo>
                    <a:pt x="1440" y="840"/>
                  </a:moveTo>
                  <a:cubicBezTo>
                    <a:pt x="1433" y="792"/>
                    <a:pt x="1418" y="747"/>
                    <a:pt x="1396" y="705"/>
                  </a:cubicBezTo>
                  <a:cubicBezTo>
                    <a:pt x="1453" y="640"/>
                    <a:pt x="1539" y="600"/>
                    <a:pt x="1628" y="600"/>
                  </a:cubicBezTo>
                  <a:cubicBezTo>
                    <a:pt x="1773" y="600"/>
                    <a:pt x="1894" y="703"/>
                    <a:pt x="1922" y="840"/>
                  </a:cubicBezTo>
                  <a:lnTo>
                    <a:pt x="144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5" name="Forme libre 11"/>
            <p:cNvSpPr>
              <a:spLocks/>
            </p:cNvSpPr>
            <p:nvPr/>
          </p:nvSpPr>
          <p:spPr bwMode="auto">
            <a:xfrm>
              <a:off x="3784600" y="3768725"/>
              <a:ext cx="101600" cy="74612"/>
            </a:xfrm>
            <a:custGeom>
              <a:avLst/>
              <a:gdLst>
                <a:gd name="T0" fmla="*/ 468 w 492"/>
                <a:gd name="T1" fmla="*/ 24 h 366"/>
                <a:gd name="T2" fmla="*/ 384 w 492"/>
                <a:gd name="T3" fmla="*/ 24 h 366"/>
                <a:gd name="T4" fmla="*/ 186 w 492"/>
                <a:gd name="T5" fmla="*/ 221 h 366"/>
                <a:gd name="T6" fmla="*/ 108 w 492"/>
                <a:gd name="T7" fmla="*/ 144 h 366"/>
                <a:gd name="T8" fmla="*/ 24 w 492"/>
                <a:gd name="T9" fmla="*/ 144 h 366"/>
                <a:gd name="T10" fmla="*/ 24 w 492"/>
                <a:gd name="T11" fmla="*/ 228 h 366"/>
                <a:gd name="T12" fmla="*/ 144 w 492"/>
                <a:gd name="T13" fmla="*/ 348 h 366"/>
                <a:gd name="T14" fmla="*/ 186 w 492"/>
                <a:gd name="T15" fmla="*/ 366 h 366"/>
                <a:gd name="T16" fmla="*/ 228 w 492"/>
                <a:gd name="T17" fmla="*/ 348 h 366"/>
                <a:gd name="T18" fmla="*/ 468 w 492"/>
                <a:gd name="T19" fmla="*/ 108 h 366"/>
                <a:gd name="T20" fmla="*/ 468 w 492"/>
                <a:gd name="T21" fmla="*/ 24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2" h="366">
                  <a:moveTo>
                    <a:pt x="468" y="24"/>
                  </a:moveTo>
                  <a:cubicBezTo>
                    <a:pt x="445" y="0"/>
                    <a:pt x="407" y="0"/>
                    <a:pt x="384" y="24"/>
                  </a:cubicBezTo>
                  <a:cubicBezTo>
                    <a:pt x="186" y="221"/>
                    <a:pt x="186" y="221"/>
                    <a:pt x="186" y="221"/>
                  </a:cubicBezTo>
                  <a:cubicBezTo>
                    <a:pt x="108" y="144"/>
                    <a:pt x="108" y="144"/>
                    <a:pt x="108" y="144"/>
                  </a:cubicBezTo>
                  <a:cubicBezTo>
                    <a:pt x="85" y="120"/>
                    <a:pt x="47" y="120"/>
                    <a:pt x="24" y="144"/>
                  </a:cubicBezTo>
                  <a:cubicBezTo>
                    <a:pt x="0" y="167"/>
                    <a:pt x="0" y="205"/>
                    <a:pt x="24" y="228"/>
                  </a:cubicBezTo>
                  <a:cubicBezTo>
                    <a:pt x="144" y="348"/>
                    <a:pt x="144" y="348"/>
                    <a:pt x="144" y="348"/>
                  </a:cubicBezTo>
                  <a:cubicBezTo>
                    <a:pt x="155" y="360"/>
                    <a:pt x="171" y="366"/>
                    <a:pt x="186" y="366"/>
                  </a:cubicBezTo>
                  <a:cubicBezTo>
                    <a:pt x="201" y="366"/>
                    <a:pt x="217" y="360"/>
                    <a:pt x="228" y="348"/>
                  </a:cubicBezTo>
                  <a:cubicBezTo>
                    <a:pt x="468" y="108"/>
                    <a:pt x="468" y="108"/>
                    <a:pt x="468" y="108"/>
                  </a:cubicBezTo>
                  <a:cubicBezTo>
                    <a:pt x="492" y="85"/>
                    <a:pt x="492" y="47"/>
                    <a:pt x="46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96" name="Forme libre 12"/>
            <p:cNvSpPr>
              <a:spLocks noEditPoints="1"/>
            </p:cNvSpPr>
            <p:nvPr/>
          </p:nvSpPr>
          <p:spPr bwMode="auto">
            <a:xfrm>
              <a:off x="3736975" y="3706813"/>
              <a:ext cx="198438" cy="198437"/>
            </a:xfrm>
            <a:custGeom>
              <a:avLst/>
              <a:gdLst>
                <a:gd name="T0" fmla="*/ 480 w 964"/>
                <a:gd name="T1" fmla="*/ 0 h 968"/>
                <a:gd name="T2" fmla="*/ 0 w 964"/>
                <a:gd name="T3" fmla="*/ 484 h 968"/>
                <a:gd name="T4" fmla="*/ 480 w 964"/>
                <a:gd name="T5" fmla="*/ 968 h 968"/>
                <a:gd name="T6" fmla="*/ 964 w 964"/>
                <a:gd name="T7" fmla="*/ 484 h 968"/>
                <a:gd name="T8" fmla="*/ 480 w 964"/>
                <a:gd name="T9" fmla="*/ 0 h 968"/>
                <a:gd name="T10" fmla="*/ 480 w 964"/>
                <a:gd name="T11" fmla="*/ 848 h 968"/>
                <a:gd name="T12" fmla="*/ 120 w 964"/>
                <a:gd name="T13" fmla="*/ 484 h 968"/>
                <a:gd name="T14" fmla="*/ 480 w 964"/>
                <a:gd name="T15" fmla="*/ 120 h 968"/>
                <a:gd name="T16" fmla="*/ 844 w 964"/>
                <a:gd name="T17" fmla="*/ 484 h 968"/>
                <a:gd name="T18" fmla="*/ 480 w 964"/>
                <a:gd name="T19" fmla="*/ 848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4" h="968">
                  <a:moveTo>
                    <a:pt x="480" y="0"/>
                  </a:moveTo>
                  <a:cubicBezTo>
                    <a:pt x="215" y="0"/>
                    <a:pt x="0" y="217"/>
                    <a:pt x="0" y="484"/>
                  </a:cubicBezTo>
                  <a:cubicBezTo>
                    <a:pt x="0" y="751"/>
                    <a:pt x="215" y="968"/>
                    <a:pt x="480" y="968"/>
                  </a:cubicBezTo>
                  <a:cubicBezTo>
                    <a:pt x="745" y="968"/>
                    <a:pt x="964" y="750"/>
                    <a:pt x="964" y="484"/>
                  </a:cubicBezTo>
                  <a:cubicBezTo>
                    <a:pt x="964" y="219"/>
                    <a:pt x="746" y="0"/>
                    <a:pt x="480" y="0"/>
                  </a:cubicBezTo>
                  <a:close/>
                  <a:moveTo>
                    <a:pt x="480" y="848"/>
                  </a:moveTo>
                  <a:cubicBezTo>
                    <a:pt x="281" y="848"/>
                    <a:pt x="120" y="685"/>
                    <a:pt x="120" y="484"/>
                  </a:cubicBezTo>
                  <a:cubicBezTo>
                    <a:pt x="120" y="283"/>
                    <a:pt x="281" y="120"/>
                    <a:pt x="480" y="120"/>
                  </a:cubicBezTo>
                  <a:cubicBezTo>
                    <a:pt x="677" y="120"/>
                    <a:pt x="844" y="287"/>
                    <a:pt x="844" y="484"/>
                  </a:cubicBezTo>
                  <a:cubicBezTo>
                    <a:pt x="844" y="681"/>
                    <a:pt x="677" y="848"/>
                    <a:pt x="480" y="8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cxnSp>
        <p:nvCxnSpPr>
          <p:cNvPr id="65" name="Connecteur droit 64">
            <a:extLst>
              <a:ext uri="{C183D7F6-B498-43B3-948B-1728B52AA6E4}">
                <adec:decorative xmlns:adec="http://schemas.microsoft.com/office/drawing/2017/decorative" val="1"/>
              </a:ext>
            </a:extLst>
          </p:cNvPr>
          <p:cNvCxnSpPr/>
          <p:nvPr/>
        </p:nvCxnSpPr>
        <p:spPr>
          <a:xfrm>
            <a:off x="5544495" y="2679815"/>
            <a:ext cx="0" cy="705734"/>
          </a:xfrm>
          <a:prstGeom prst="line">
            <a:avLst/>
          </a:prstGeom>
          <a:ln w="19050">
            <a:solidFill>
              <a:srgbClr val="98A3AD"/>
            </a:solidFill>
          </a:ln>
        </p:spPr>
        <p:style>
          <a:lnRef idx="1">
            <a:schemeClr val="accent1"/>
          </a:lnRef>
          <a:fillRef idx="0">
            <a:schemeClr val="accent1"/>
          </a:fillRef>
          <a:effectRef idx="0">
            <a:schemeClr val="accent1"/>
          </a:effectRef>
          <a:fontRef idx="minor">
            <a:schemeClr val="tx1"/>
          </a:fontRef>
        </p:style>
      </p:cxnSp>
      <p:sp>
        <p:nvSpPr>
          <p:cNvPr id="63" name="Zone de texte 62"/>
          <p:cNvSpPr txBox="1"/>
          <p:nvPr/>
        </p:nvSpPr>
        <p:spPr>
          <a:xfrm>
            <a:off x="5176990" y="3966191"/>
            <a:ext cx="689292" cy="215444"/>
          </a:xfrm>
          <a:prstGeom prst="rect">
            <a:avLst/>
          </a:prstGeom>
          <a:noFill/>
        </p:spPr>
        <p:txBody>
          <a:bodyPr wrap="none" lIns="0" tIns="0" rIns="0" bIns="0" rtlCol="0">
            <a:spAutoFit/>
          </a:bodyPr>
          <a:lstStyle/>
          <a:p>
            <a:pPr algn="ctr" rtl="0"/>
            <a:r>
              <a:rPr lang="fr-FR" sz="1400" b="1" noProof="1">
                <a:solidFill>
                  <a:srgbClr val="98A3AD"/>
                </a:solidFill>
              </a:rPr>
              <a:t>SPRINT 3</a:t>
            </a:r>
          </a:p>
        </p:txBody>
      </p:sp>
      <p:sp>
        <p:nvSpPr>
          <p:cNvPr id="69" name="Ovale 68">
            <a:extLst>
              <a:ext uri="{C183D7F6-B498-43B3-948B-1728B52AA6E4}">
                <adec:decorative xmlns:adec="http://schemas.microsoft.com/office/drawing/2017/decorative" val="1"/>
              </a:ext>
            </a:extLst>
          </p:cNvPr>
          <p:cNvSpPr/>
          <p:nvPr/>
        </p:nvSpPr>
        <p:spPr>
          <a:xfrm>
            <a:off x="5206435" y="3174046"/>
            <a:ext cx="630400" cy="630398"/>
          </a:xfrm>
          <a:prstGeom prst="ellipse">
            <a:avLst/>
          </a:prstGeom>
          <a:solidFill>
            <a:srgbClr val="98A3AD"/>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61" name="Zone de texte 60"/>
          <p:cNvSpPr txBox="1"/>
          <p:nvPr/>
        </p:nvSpPr>
        <p:spPr>
          <a:xfrm>
            <a:off x="4436931" y="2346303"/>
            <a:ext cx="2151325" cy="215444"/>
          </a:xfrm>
          <a:prstGeom prst="rect">
            <a:avLst/>
          </a:prstGeom>
          <a:noFill/>
        </p:spPr>
        <p:txBody>
          <a:bodyPr wrap="square" lIns="0" tIns="0" rIns="0" bIns="0" rtlCol="0">
            <a:spAutoFit/>
          </a:bodyPr>
          <a:lstStyle/>
          <a:p>
            <a:pPr algn="ctr" rtl="0"/>
            <a:r>
              <a:rPr lang="fr-FR" sz="1400" noProof="1"/>
              <a:t>05 jours</a:t>
            </a:r>
            <a:endParaRPr lang="fr-FR" sz="1400" noProof="1">
              <a:solidFill>
                <a:srgbClr val="30353F"/>
              </a:solidFill>
            </a:endParaRPr>
          </a:p>
        </p:txBody>
      </p:sp>
      <p:sp>
        <p:nvSpPr>
          <p:cNvPr id="62" name="Zone de texte 61"/>
          <p:cNvSpPr txBox="1"/>
          <p:nvPr/>
        </p:nvSpPr>
        <p:spPr>
          <a:xfrm>
            <a:off x="4527373" y="1923462"/>
            <a:ext cx="1947649" cy="276999"/>
          </a:xfrm>
          <a:prstGeom prst="rect">
            <a:avLst/>
          </a:prstGeom>
          <a:noFill/>
        </p:spPr>
        <p:txBody>
          <a:bodyPr wrap="none" lIns="0" tIns="0" rIns="0" bIns="0" rtlCol="0">
            <a:spAutoFit/>
          </a:bodyPr>
          <a:lstStyle/>
          <a:p>
            <a:pPr algn="ctr" rtl="0"/>
            <a:r>
              <a:rPr lang="fr-FR" b="1" noProof="1">
                <a:solidFill>
                  <a:srgbClr val="98A3AD"/>
                </a:solidFill>
              </a:rPr>
              <a:t>Analyse de données</a:t>
            </a:r>
          </a:p>
        </p:txBody>
      </p:sp>
      <p:sp>
        <p:nvSpPr>
          <p:cNvPr id="104" name="Zone de texte 103"/>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9</a:t>
            </a:r>
          </a:p>
        </p:txBody>
      </p:sp>
      <p:sp>
        <p:nvSpPr>
          <p:cNvPr id="45" name="Zone de texte 44">
            <a:extLst>
              <a:ext uri="{FF2B5EF4-FFF2-40B4-BE49-F238E27FC236}">
                <a16:creationId xmlns:a16="http://schemas.microsoft.com/office/drawing/2014/main" id="{6972FD61-A278-4E69-85DE-75B38C250625}"/>
              </a:ext>
            </a:extLst>
          </p:cNvPr>
          <p:cNvSpPr txBox="1"/>
          <p:nvPr/>
        </p:nvSpPr>
        <p:spPr>
          <a:xfrm>
            <a:off x="2445487" y="165381"/>
            <a:ext cx="7301038"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4- CHRONOLOGIE et SPRINTS</a:t>
            </a:r>
          </a:p>
        </p:txBody>
      </p:sp>
      <p:sp>
        <p:nvSpPr>
          <p:cNvPr id="2" name="Titre 1" hidden="1">
            <a:extLst>
              <a:ext uri="{FF2B5EF4-FFF2-40B4-BE49-F238E27FC236}">
                <a16:creationId xmlns:a16="http://schemas.microsoft.com/office/drawing/2014/main" id="{9028B554-C211-4B28-93B1-C6D82314B444}"/>
              </a:ext>
            </a:extLst>
          </p:cNvPr>
          <p:cNvSpPr>
            <a:spLocks noGrp="1"/>
          </p:cNvSpPr>
          <p:nvPr>
            <p:ph type="title"/>
          </p:nvPr>
        </p:nvSpPr>
        <p:spPr/>
        <p:txBody>
          <a:bodyPr rtlCol="0"/>
          <a:lstStyle/>
          <a:p>
            <a:pPr rtl="0"/>
            <a:r>
              <a:rPr lang="fr" dirty="0"/>
              <a:t>Diapositive 9</a:t>
            </a:r>
          </a:p>
        </p:txBody>
      </p:sp>
      <p:sp>
        <p:nvSpPr>
          <p:cNvPr id="5" name="Espace réservé du numéro de diapositive 4"/>
          <p:cNvSpPr>
            <a:spLocks noGrp="1"/>
          </p:cNvSpPr>
          <p:nvPr>
            <p:ph type="sldNum" sz="quarter" idx="12"/>
          </p:nvPr>
        </p:nvSpPr>
        <p:spPr/>
        <p:txBody>
          <a:bodyPr/>
          <a:lstStyle/>
          <a:p>
            <a:pPr rtl="0"/>
            <a:fld id="{A428E537-E56B-49CA-B596-52598082FBE8}" type="slidenum">
              <a:rPr lang="fr-FR" noProof="0" smtClean="0"/>
              <a:t>6</a:t>
            </a:fld>
            <a:endParaRPr lang="fr-FR" noProof="0"/>
          </a:p>
        </p:txBody>
      </p:sp>
      <p:cxnSp>
        <p:nvCxnSpPr>
          <p:cNvPr id="3" name="Connecteur droit 2">
            <a:extLst>
              <a:ext uri="{FF2B5EF4-FFF2-40B4-BE49-F238E27FC236}">
                <a16:creationId xmlns:a16="http://schemas.microsoft.com/office/drawing/2014/main" id="{A743B792-B4C1-E353-4152-E3707B98480F}"/>
              </a:ext>
              <a:ext uri="{C183D7F6-B498-43B3-948B-1728B52AA6E4}">
                <adec:decorative xmlns:adec="http://schemas.microsoft.com/office/drawing/2017/decorative" val="1"/>
              </a:ext>
            </a:extLst>
          </p:cNvPr>
          <p:cNvCxnSpPr/>
          <p:nvPr/>
        </p:nvCxnSpPr>
        <p:spPr>
          <a:xfrm>
            <a:off x="9748086" y="3554274"/>
            <a:ext cx="0" cy="705734"/>
          </a:xfrm>
          <a:prstGeom prst="line">
            <a:avLst/>
          </a:prstGeom>
          <a:ln w="19050">
            <a:solidFill>
              <a:srgbClr val="43CDD9"/>
            </a:solidFill>
          </a:ln>
        </p:spPr>
        <p:style>
          <a:lnRef idx="1">
            <a:schemeClr val="accent1"/>
          </a:lnRef>
          <a:fillRef idx="0">
            <a:schemeClr val="accent1"/>
          </a:fillRef>
          <a:effectRef idx="0">
            <a:schemeClr val="accent1"/>
          </a:effectRef>
          <a:fontRef idx="minor">
            <a:schemeClr val="tx1"/>
          </a:fontRef>
        </p:style>
      </p:cxnSp>
      <p:sp>
        <p:nvSpPr>
          <p:cNvPr id="6" name="Ovale 72">
            <a:extLst>
              <a:ext uri="{FF2B5EF4-FFF2-40B4-BE49-F238E27FC236}">
                <a16:creationId xmlns:a16="http://schemas.microsoft.com/office/drawing/2014/main" id="{099E12B0-DC94-D083-2B35-C1B04429090E}"/>
              </a:ext>
              <a:ext uri="{C183D7F6-B498-43B3-948B-1728B52AA6E4}">
                <adec:decorative xmlns:adec="http://schemas.microsoft.com/office/drawing/2017/decorative" val="1"/>
              </a:ext>
            </a:extLst>
          </p:cNvPr>
          <p:cNvSpPr/>
          <p:nvPr/>
        </p:nvSpPr>
        <p:spPr>
          <a:xfrm>
            <a:off x="9432886" y="3132136"/>
            <a:ext cx="630400" cy="630398"/>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7" name="Zone de texte 71">
            <a:extLst>
              <a:ext uri="{FF2B5EF4-FFF2-40B4-BE49-F238E27FC236}">
                <a16:creationId xmlns:a16="http://schemas.microsoft.com/office/drawing/2014/main" id="{3A2EDCBF-CD0D-4032-CE5B-010A214BC877}"/>
              </a:ext>
            </a:extLst>
          </p:cNvPr>
          <p:cNvSpPr txBox="1"/>
          <p:nvPr/>
        </p:nvSpPr>
        <p:spPr>
          <a:xfrm>
            <a:off x="9403442" y="2809503"/>
            <a:ext cx="689291" cy="215444"/>
          </a:xfrm>
          <a:prstGeom prst="rect">
            <a:avLst/>
          </a:prstGeom>
          <a:noFill/>
        </p:spPr>
        <p:txBody>
          <a:bodyPr wrap="none" lIns="0" tIns="0" rIns="0" bIns="0" rtlCol="0">
            <a:spAutoFit/>
          </a:bodyPr>
          <a:lstStyle/>
          <a:p>
            <a:pPr algn="ctr" rtl="0"/>
            <a:r>
              <a:rPr lang="fr-FR" sz="1400" b="1" noProof="1">
                <a:solidFill>
                  <a:srgbClr val="43CDD9"/>
                </a:solidFill>
              </a:rPr>
              <a:t>SPRINT 5</a:t>
            </a:r>
          </a:p>
        </p:txBody>
      </p:sp>
      <p:grpSp>
        <p:nvGrpSpPr>
          <p:cNvPr id="11" name="Groupe 10" descr="Ceci est une icône représentant un calendrier. ">
            <a:extLst>
              <a:ext uri="{FF2B5EF4-FFF2-40B4-BE49-F238E27FC236}">
                <a16:creationId xmlns:a16="http://schemas.microsoft.com/office/drawing/2014/main" id="{A5DC8741-AF56-819C-83D0-47FFC5CAFF22}"/>
              </a:ext>
            </a:extLst>
          </p:cNvPr>
          <p:cNvGrpSpPr/>
          <p:nvPr/>
        </p:nvGrpSpPr>
        <p:grpSpPr>
          <a:xfrm>
            <a:off x="9606029" y="3316708"/>
            <a:ext cx="261254" cy="261255"/>
            <a:chOff x="8208963" y="3762375"/>
            <a:chExt cx="306387" cy="306388"/>
          </a:xfrm>
        </p:grpSpPr>
        <p:sp>
          <p:nvSpPr>
            <p:cNvPr id="12" name="Forme libre 27">
              <a:extLst>
                <a:ext uri="{FF2B5EF4-FFF2-40B4-BE49-F238E27FC236}">
                  <a16:creationId xmlns:a16="http://schemas.microsoft.com/office/drawing/2014/main" id="{88C49529-D077-6815-49F4-D26FA01DF65A}"/>
                </a:ext>
              </a:extLst>
            </p:cNvPr>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3" name="Forme libre 28">
              <a:extLst>
                <a:ext uri="{FF2B5EF4-FFF2-40B4-BE49-F238E27FC236}">
                  <a16:creationId xmlns:a16="http://schemas.microsoft.com/office/drawing/2014/main" id="{0FA1F56C-EBE2-B151-F6CE-4F6DFCBF58D4}"/>
                </a:ext>
              </a:extLst>
            </p:cNvPr>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4" name="Forme libre 29">
              <a:extLst>
                <a:ext uri="{FF2B5EF4-FFF2-40B4-BE49-F238E27FC236}">
                  <a16:creationId xmlns:a16="http://schemas.microsoft.com/office/drawing/2014/main" id="{86737F31-5E69-D136-86E1-CACB776D93DE}"/>
                </a:ext>
              </a:extLst>
            </p:cNvPr>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15" name="Forme libre 30">
              <a:extLst>
                <a:ext uri="{FF2B5EF4-FFF2-40B4-BE49-F238E27FC236}">
                  <a16:creationId xmlns:a16="http://schemas.microsoft.com/office/drawing/2014/main" id="{4DC4FB1B-1670-E68C-900D-DBC2AE6F1101}"/>
                </a:ext>
              </a:extLst>
            </p:cNvPr>
            <p:cNvSpPr>
              <a:spLocks noEditPoints="1"/>
            </p:cNvSpPr>
            <p:nvPr/>
          </p:nvSpPr>
          <p:spPr bwMode="auto">
            <a:xfrm>
              <a:off x="8208963" y="3762375"/>
              <a:ext cx="306387" cy="306388"/>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grpSp>
      <p:sp>
        <p:nvSpPr>
          <p:cNvPr id="21" name="Forme libre 30">
            <a:extLst>
              <a:ext uri="{FF2B5EF4-FFF2-40B4-BE49-F238E27FC236}">
                <a16:creationId xmlns:a16="http://schemas.microsoft.com/office/drawing/2014/main" id="{E7A8209E-381F-B03B-24B4-2B239E359166}"/>
              </a:ext>
            </a:extLst>
          </p:cNvPr>
          <p:cNvSpPr>
            <a:spLocks noEditPoints="1"/>
          </p:cNvSpPr>
          <p:nvPr/>
        </p:nvSpPr>
        <p:spPr bwMode="auto">
          <a:xfrm>
            <a:off x="5395852" y="3359447"/>
            <a:ext cx="261254" cy="261255"/>
          </a:xfrm>
          <a:custGeom>
            <a:avLst/>
            <a:gdLst>
              <a:gd name="T0" fmla="*/ 1808 w 2048"/>
              <a:gd name="T1" fmla="*/ 240 h 2048"/>
              <a:gd name="T2" fmla="*/ 1628 w 2048"/>
              <a:gd name="T3" fmla="*/ 0 h 2048"/>
              <a:gd name="T4" fmla="*/ 1448 w 2048"/>
              <a:gd name="T5" fmla="*/ 240 h 2048"/>
              <a:gd name="T6" fmla="*/ 1208 w 2048"/>
              <a:gd name="T7" fmla="*/ 180 h 2048"/>
              <a:gd name="T8" fmla="*/ 848 w 2048"/>
              <a:gd name="T9" fmla="*/ 180 h 2048"/>
              <a:gd name="T10" fmla="*/ 600 w 2048"/>
              <a:gd name="T11" fmla="*/ 240 h 2048"/>
              <a:gd name="T12" fmla="*/ 420 w 2048"/>
              <a:gd name="T13" fmla="*/ 0 h 2048"/>
              <a:gd name="T14" fmla="*/ 240 w 2048"/>
              <a:gd name="T15" fmla="*/ 240 h 2048"/>
              <a:gd name="T16" fmla="*/ 0 w 2048"/>
              <a:gd name="T17" fmla="*/ 420 h 2048"/>
              <a:gd name="T18" fmla="*/ 180 w 2048"/>
              <a:gd name="T19" fmla="*/ 1928 h 2048"/>
              <a:gd name="T20" fmla="*/ 1508 w 2048"/>
              <a:gd name="T21" fmla="*/ 2048 h 2048"/>
              <a:gd name="T22" fmla="*/ 2048 w 2048"/>
              <a:gd name="T23" fmla="*/ 420 h 2048"/>
              <a:gd name="T24" fmla="*/ 1568 w 2048"/>
              <a:gd name="T25" fmla="*/ 180 h 2048"/>
              <a:gd name="T26" fmla="*/ 1688 w 2048"/>
              <a:gd name="T27" fmla="*/ 180 h 2048"/>
              <a:gd name="T28" fmla="*/ 1628 w 2048"/>
              <a:gd name="T29" fmla="*/ 480 h 2048"/>
              <a:gd name="T30" fmla="*/ 1568 w 2048"/>
              <a:gd name="T31" fmla="*/ 180 h 2048"/>
              <a:gd name="T32" fmla="*/ 968 w 2048"/>
              <a:gd name="T33" fmla="*/ 300 h 2048"/>
              <a:gd name="T34" fmla="*/ 968 w 2048"/>
              <a:gd name="T35" fmla="*/ 180 h 2048"/>
              <a:gd name="T36" fmla="*/ 1088 w 2048"/>
              <a:gd name="T37" fmla="*/ 180 h 2048"/>
              <a:gd name="T38" fmla="*/ 1028 w 2048"/>
              <a:gd name="T39" fmla="*/ 480 h 2048"/>
              <a:gd name="T40" fmla="*/ 968 w 2048"/>
              <a:gd name="T41" fmla="*/ 300 h 2048"/>
              <a:gd name="T42" fmla="*/ 420 w 2048"/>
              <a:gd name="T43" fmla="*/ 120 h 2048"/>
              <a:gd name="T44" fmla="*/ 480 w 2048"/>
              <a:gd name="T45" fmla="*/ 420 h 2048"/>
              <a:gd name="T46" fmla="*/ 360 w 2048"/>
              <a:gd name="T47" fmla="*/ 420 h 2048"/>
              <a:gd name="T48" fmla="*/ 1508 w 2048"/>
              <a:gd name="T49" fmla="*/ 1928 h 2048"/>
              <a:gd name="T50" fmla="*/ 1508 w 2048"/>
              <a:gd name="T51" fmla="*/ 1088 h 2048"/>
              <a:gd name="T52" fmla="*/ 1508 w 2048"/>
              <a:gd name="T53" fmla="*/ 1928 h 2048"/>
              <a:gd name="T54" fmla="*/ 1508 w 2048"/>
              <a:gd name="T55" fmla="*/ 968 h 2048"/>
              <a:gd name="T56" fmla="*/ 1148 w 2048"/>
              <a:gd name="T57" fmla="*/ 1088 h 2048"/>
              <a:gd name="T58" fmla="*/ 848 w 2048"/>
              <a:gd name="T59" fmla="*/ 1148 h 2048"/>
              <a:gd name="T60" fmla="*/ 1059 w 2048"/>
              <a:gd name="T61" fmla="*/ 1208 h 2048"/>
              <a:gd name="T62" fmla="*/ 908 w 2048"/>
              <a:gd name="T63" fmla="*/ 1448 h 2048"/>
              <a:gd name="T64" fmla="*/ 908 w 2048"/>
              <a:gd name="T65" fmla="*/ 1568 h 2048"/>
              <a:gd name="T66" fmla="*/ 1059 w 2048"/>
              <a:gd name="T67" fmla="*/ 1808 h 2048"/>
              <a:gd name="T68" fmla="*/ 120 w 2048"/>
              <a:gd name="T69" fmla="*/ 1748 h 2048"/>
              <a:gd name="T70" fmla="*/ 1928 w 2048"/>
              <a:gd name="T71" fmla="*/ 848 h 2048"/>
              <a:gd name="T72" fmla="*/ 1928 w 2048"/>
              <a:gd name="T73" fmla="*/ 728 h 2048"/>
              <a:gd name="T74" fmla="*/ 120 w 2048"/>
              <a:gd name="T75" fmla="*/ 420 h 2048"/>
              <a:gd name="T76" fmla="*/ 240 w 2048"/>
              <a:gd name="T77" fmla="*/ 360 h 2048"/>
              <a:gd name="T78" fmla="*/ 420 w 2048"/>
              <a:gd name="T79" fmla="*/ 600 h 2048"/>
              <a:gd name="T80" fmla="*/ 600 w 2048"/>
              <a:gd name="T81" fmla="*/ 360 h 2048"/>
              <a:gd name="T82" fmla="*/ 848 w 2048"/>
              <a:gd name="T83" fmla="*/ 420 h 2048"/>
              <a:gd name="T84" fmla="*/ 1208 w 2048"/>
              <a:gd name="T85" fmla="*/ 420 h 2048"/>
              <a:gd name="T86" fmla="*/ 1448 w 2048"/>
              <a:gd name="T87" fmla="*/ 360 h 2048"/>
              <a:gd name="T88" fmla="*/ 1628 w 2048"/>
              <a:gd name="T89" fmla="*/ 600 h 2048"/>
              <a:gd name="T90" fmla="*/ 1808 w 2048"/>
              <a:gd name="T91" fmla="*/ 360 h 2048"/>
              <a:gd name="T92" fmla="*/ 1928 w 2048"/>
              <a:gd name="T9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868" y="240"/>
                </a:moveTo>
                <a:cubicBezTo>
                  <a:pt x="1808" y="240"/>
                  <a:pt x="1808" y="240"/>
                  <a:pt x="1808" y="240"/>
                </a:cubicBezTo>
                <a:cubicBezTo>
                  <a:pt x="1808" y="180"/>
                  <a:pt x="1808" y="180"/>
                  <a:pt x="1808" y="180"/>
                </a:cubicBezTo>
                <a:cubicBezTo>
                  <a:pt x="1808" y="81"/>
                  <a:pt x="1727" y="0"/>
                  <a:pt x="1628" y="0"/>
                </a:cubicBezTo>
                <a:cubicBezTo>
                  <a:pt x="1529" y="0"/>
                  <a:pt x="1448" y="81"/>
                  <a:pt x="1448" y="180"/>
                </a:cubicBezTo>
                <a:cubicBezTo>
                  <a:pt x="1448" y="240"/>
                  <a:pt x="1448" y="240"/>
                  <a:pt x="1448" y="240"/>
                </a:cubicBezTo>
                <a:cubicBezTo>
                  <a:pt x="1208" y="240"/>
                  <a:pt x="1208" y="240"/>
                  <a:pt x="1208" y="240"/>
                </a:cubicBezTo>
                <a:cubicBezTo>
                  <a:pt x="1208" y="180"/>
                  <a:pt x="1208" y="180"/>
                  <a:pt x="1208" y="180"/>
                </a:cubicBezTo>
                <a:cubicBezTo>
                  <a:pt x="1208" y="81"/>
                  <a:pt x="1127" y="0"/>
                  <a:pt x="1028" y="0"/>
                </a:cubicBezTo>
                <a:cubicBezTo>
                  <a:pt x="929" y="0"/>
                  <a:pt x="848" y="81"/>
                  <a:pt x="848" y="180"/>
                </a:cubicBezTo>
                <a:cubicBezTo>
                  <a:pt x="848" y="240"/>
                  <a:pt x="848" y="240"/>
                  <a:pt x="848" y="240"/>
                </a:cubicBezTo>
                <a:cubicBezTo>
                  <a:pt x="600" y="240"/>
                  <a:pt x="600" y="240"/>
                  <a:pt x="600" y="240"/>
                </a:cubicBezTo>
                <a:cubicBezTo>
                  <a:pt x="600" y="180"/>
                  <a:pt x="600" y="180"/>
                  <a:pt x="600" y="180"/>
                </a:cubicBezTo>
                <a:cubicBezTo>
                  <a:pt x="600" y="81"/>
                  <a:pt x="519" y="0"/>
                  <a:pt x="420" y="0"/>
                </a:cubicBezTo>
                <a:cubicBezTo>
                  <a:pt x="321" y="0"/>
                  <a:pt x="240" y="81"/>
                  <a:pt x="240" y="180"/>
                </a:cubicBezTo>
                <a:cubicBezTo>
                  <a:pt x="240" y="240"/>
                  <a:pt x="240" y="240"/>
                  <a:pt x="240" y="240"/>
                </a:cubicBezTo>
                <a:cubicBezTo>
                  <a:pt x="180" y="240"/>
                  <a:pt x="180" y="240"/>
                  <a:pt x="180" y="240"/>
                </a:cubicBezTo>
                <a:cubicBezTo>
                  <a:pt x="81" y="240"/>
                  <a:pt x="0" y="321"/>
                  <a:pt x="0" y="420"/>
                </a:cubicBezTo>
                <a:cubicBezTo>
                  <a:pt x="0" y="1748"/>
                  <a:pt x="0" y="1748"/>
                  <a:pt x="0" y="1748"/>
                </a:cubicBezTo>
                <a:cubicBezTo>
                  <a:pt x="0" y="1847"/>
                  <a:pt x="81" y="1928"/>
                  <a:pt x="180" y="1928"/>
                </a:cubicBezTo>
                <a:cubicBezTo>
                  <a:pt x="1169" y="1928"/>
                  <a:pt x="1169" y="1928"/>
                  <a:pt x="1169" y="1928"/>
                </a:cubicBezTo>
                <a:cubicBezTo>
                  <a:pt x="1262" y="2003"/>
                  <a:pt x="1380" y="2048"/>
                  <a:pt x="1508" y="2048"/>
                </a:cubicBezTo>
                <a:cubicBezTo>
                  <a:pt x="1806" y="2048"/>
                  <a:pt x="2048" y="1806"/>
                  <a:pt x="2048" y="1508"/>
                </a:cubicBezTo>
                <a:cubicBezTo>
                  <a:pt x="2048" y="420"/>
                  <a:pt x="2048" y="420"/>
                  <a:pt x="2048" y="420"/>
                </a:cubicBezTo>
                <a:cubicBezTo>
                  <a:pt x="2048" y="321"/>
                  <a:pt x="1967" y="240"/>
                  <a:pt x="1868" y="240"/>
                </a:cubicBezTo>
                <a:close/>
                <a:moveTo>
                  <a:pt x="1568" y="180"/>
                </a:moveTo>
                <a:cubicBezTo>
                  <a:pt x="1568" y="147"/>
                  <a:pt x="1595" y="120"/>
                  <a:pt x="1628" y="120"/>
                </a:cubicBezTo>
                <a:cubicBezTo>
                  <a:pt x="1661" y="120"/>
                  <a:pt x="1688" y="147"/>
                  <a:pt x="1688" y="180"/>
                </a:cubicBezTo>
                <a:cubicBezTo>
                  <a:pt x="1688" y="420"/>
                  <a:pt x="1688" y="420"/>
                  <a:pt x="1688" y="420"/>
                </a:cubicBezTo>
                <a:cubicBezTo>
                  <a:pt x="1688" y="453"/>
                  <a:pt x="1661" y="480"/>
                  <a:pt x="1628" y="480"/>
                </a:cubicBezTo>
                <a:cubicBezTo>
                  <a:pt x="1595" y="480"/>
                  <a:pt x="1568" y="453"/>
                  <a:pt x="1568" y="420"/>
                </a:cubicBezTo>
                <a:lnTo>
                  <a:pt x="1568" y="180"/>
                </a:lnTo>
                <a:close/>
                <a:moveTo>
                  <a:pt x="968" y="300"/>
                </a:moveTo>
                <a:cubicBezTo>
                  <a:pt x="968" y="300"/>
                  <a:pt x="968" y="300"/>
                  <a:pt x="968" y="300"/>
                </a:cubicBezTo>
                <a:cubicBezTo>
                  <a:pt x="968" y="300"/>
                  <a:pt x="968" y="300"/>
                  <a:pt x="968" y="300"/>
                </a:cubicBezTo>
                <a:cubicBezTo>
                  <a:pt x="968" y="180"/>
                  <a:pt x="968" y="180"/>
                  <a:pt x="968" y="180"/>
                </a:cubicBezTo>
                <a:cubicBezTo>
                  <a:pt x="968" y="147"/>
                  <a:pt x="995" y="120"/>
                  <a:pt x="1028" y="120"/>
                </a:cubicBezTo>
                <a:cubicBezTo>
                  <a:pt x="1061" y="120"/>
                  <a:pt x="1088" y="147"/>
                  <a:pt x="1088" y="180"/>
                </a:cubicBezTo>
                <a:cubicBezTo>
                  <a:pt x="1088" y="420"/>
                  <a:pt x="1088" y="420"/>
                  <a:pt x="1088" y="420"/>
                </a:cubicBezTo>
                <a:cubicBezTo>
                  <a:pt x="1088" y="453"/>
                  <a:pt x="1061" y="480"/>
                  <a:pt x="1028" y="480"/>
                </a:cubicBezTo>
                <a:cubicBezTo>
                  <a:pt x="995" y="480"/>
                  <a:pt x="968" y="453"/>
                  <a:pt x="968" y="420"/>
                </a:cubicBezTo>
                <a:lnTo>
                  <a:pt x="968" y="300"/>
                </a:lnTo>
                <a:close/>
                <a:moveTo>
                  <a:pt x="360" y="180"/>
                </a:moveTo>
                <a:cubicBezTo>
                  <a:pt x="360" y="147"/>
                  <a:pt x="387" y="120"/>
                  <a:pt x="420" y="120"/>
                </a:cubicBezTo>
                <a:cubicBezTo>
                  <a:pt x="453" y="120"/>
                  <a:pt x="480" y="147"/>
                  <a:pt x="480" y="180"/>
                </a:cubicBezTo>
                <a:cubicBezTo>
                  <a:pt x="480" y="420"/>
                  <a:pt x="480" y="420"/>
                  <a:pt x="480" y="420"/>
                </a:cubicBezTo>
                <a:cubicBezTo>
                  <a:pt x="480" y="453"/>
                  <a:pt x="453" y="480"/>
                  <a:pt x="420" y="480"/>
                </a:cubicBezTo>
                <a:cubicBezTo>
                  <a:pt x="387" y="480"/>
                  <a:pt x="360" y="453"/>
                  <a:pt x="360" y="420"/>
                </a:cubicBezTo>
                <a:lnTo>
                  <a:pt x="360" y="180"/>
                </a:lnTo>
                <a:close/>
                <a:moveTo>
                  <a:pt x="1508" y="1928"/>
                </a:moveTo>
                <a:cubicBezTo>
                  <a:pt x="1276" y="1928"/>
                  <a:pt x="1088" y="1740"/>
                  <a:pt x="1088" y="1508"/>
                </a:cubicBezTo>
                <a:cubicBezTo>
                  <a:pt x="1088" y="1276"/>
                  <a:pt x="1276" y="1088"/>
                  <a:pt x="1508" y="1088"/>
                </a:cubicBezTo>
                <a:cubicBezTo>
                  <a:pt x="1740" y="1088"/>
                  <a:pt x="1928" y="1276"/>
                  <a:pt x="1928" y="1508"/>
                </a:cubicBezTo>
                <a:cubicBezTo>
                  <a:pt x="1928" y="1740"/>
                  <a:pt x="1740" y="1928"/>
                  <a:pt x="1508" y="1928"/>
                </a:cubicBezTo>
                <a:close/>
                <a:moveTo>
                  <a:pt x="1928" y="1169"/>
                </a:moveTo>
                <a:cubicBezTo>
                  <a:pt x="1829" y="1046"/>
                  <a:pt x="1677" y="968"/>
                  <a:pt x="1508" y="968"/>
                </a:cubicBezTo>
                <a:cubicBezTo>
                  <a:pt x="1378" y="968"/>
                  <a:pt x="1259" y="1014"/>
                  <a:pt x="1166" y="1091"/>
                </a:cubicBezTo>
                <a:cubicBezTo>
                  <a:pt x="1160" y="1089"/>
                  <a:pt x="1154" y="1088"/>
                  <a:pt x="1148" y="1088"/>
                </a:cubicBezTo>
                <a:cubicBezTo>
                  <a:pt x="908" y="1088"/>
                  <a:pt x="908" y="1088"/>
                  <a:pt x="908" y="1088"/>
                </a:cubicBezTo>
                <a:cubicBezTo>
                  <a:pt x="875" y="1088"/>
                  <a:pt x="848" y="1115"/>
                  <a:pt x="848" y="1148"/>
                </a:cubicBezTo>
                <a:cubicBezTo>
                  <a:pt x="848" y="1181"/>
                  <a:pt x="875" y="1208"/>
                  <a:pt x="908" y="1208"/>
                </a:cubicBezTo>
                <a:cubicBezTo>
                  <a:pt x="1059" y="1208"/>
                  <a:pt x="1059" y="1208"/>
                  <a:pt x="1059" y="1208"/>
                </a:cubicBezTo>
                <a:cubicBezTo>
                  <a:pt x="1012" y="1278"/>
                  <a:pt x="981" y="1360"/>
                  <a:pt x="971" y="1448"/>
                </a:cubicBezTo>
                <a:cubicBezTo>
                  <a:pt x="908" y="1448"/>
                  <a:pt x="908" y="1448"/>
                  <a:pt x="908" y="1448"/>
                </a:cubicBezTo>
                <a:cubicBezTo>
                  <a:pt x="875" y="1448"/>
                  <a:pt x="848" y="1475"/>
                  <a:pt x="848" y="1508"/>
                </a:cubicBezTo>
                <a:cubicBezTo>
                  <a:pt x="848" y="1541"/>
                  <a:pt x="875" y="1568"/>
                  <a:pt x="908" y="1568"/>
                </a:cubicBezTo>
                <a:cubicBezTo>
                  <a:pt x="971" y="1568"/>
                  <a:pt x="971" y="1568"/>
                  <a:pt x="971" y="1568"/>
                </a:cubicBezTo>
                <a:cubicBezTo>
                  <a:pt x="981" y="1656"/>
                  <a:pt x="1012" y="1738"/>
                  <a:pt x="1059" y="1808"/>
                </a:cubicBezTo>
                <a:cubicBezTo>
                  <a:pt x="180" y="1808"/>
                  <a:pt x="180" y="1808"/>
                  <a:pt x="180" y="1808"/>
                </a:cubicBezTo>
                <a:cubicBezTo>
                  <a:pt x="147" y="1808"/>
                  <a:pt x="120" y="1781"/>
                  <a:pt x="120" y="1748"/>
                </a:cubicBezTo>
                <a:cubicBezTo>
                  <a:pt x="120" y="848"/>
                  <a:pt x="120" y="848"/>
                  <a:pt x="120" y="848"/>
                </a:cubicBezTo>
                <a:cubicBezTo>
                  <a:pt x="1928" y="848"/>
                  <a:pt x="1928" y="848"/>
                  <a:pt x="1928" y="848"/>
                </a:cubicBezTo>
                <a:lnTo>
                  <a:pt x="1928" y="1169"/>
                </a:lnTo>
                <a:close/>
                <a:moveTo>
                  <a:pt x="1928" y="728"/>
                </a:moveTo>
                <a:cubicBezTo>
                  <a:pt x="120" y="728"/>
                  <a:pt x="120" y="728"/>
                  <a:pt x="120" y="728"/>
                </a:cubicBezTo>
                <a:cubicBezTo>
                  <a:pt x="120" y="420"/>
                  <a:pt x="120" y="420"/>
                  <a:pt x="120" y="420"/>
                </a:cubicBezTo>
                <a:cubicBezTo>
                  <a:pt x="120" y="387"/>
                  <a:pt x="147" y="360"/>
                  <a:pt x="180" y="360"/>
                </a:cubicBezTo>
                <a:cubicBezTo>
                  <a:pt x="240" y="360"/>
                  <a:pt x="240" y="360"/>
                  <a:pt x="240" y="360"/>
                </a:cubicBezTo>
                <a:cubicBezTo>
                  <a:pt x="240" y="420"/>
                  <a:pt x="240" y="420"/>
                  <a:pt x="240" y="420"/>
                </a:cubicBezTo>
                <a:cubicBezTo>
                  <a:pt x="240" y="519"/>
                  <a:pt x="321" y="600"/>
                  <a:pt x="420" y="600"/>
                </a:cubicBezTo>
                <a:cubicBezTo>
                  <a:pt x="519" y="600"/>
                  <a:pt x="600" y="519"/>
                  <a:pt x="600" y="420"/>
                </a:cubicBezTo>
                <a:cubicBezTo>
                  <a:pt x="600" y="360"/>
                  <a:pt x="600" y="360"/>
                  <a:pt x="600" y="360"/>
                </a:cubicBezTo>
                <a:cubicBezTo>
                  <a:pt x="848" y="360"/>
                  <a:pt x="848" y="360"/>
                  <a:pt x="848" y="360"/>
                </a:cubicBezTo>
                <a:cubicBezTo>
                  <a:pt x="848" y="420"/>
                  <a:pt x="848" y="420"/>
                  <a:pt x="848" y="420"/>
                </a:cubicBezTo>
                <a:cubicBezTo>
                  <a:pt x="848" y="519"/>
                  <a:pt x="929" y="600"/>
                  <a:pt x="1028" y="600"/>
                </a:cubicBezTo>
                <a:cubicBezTo>
                  <a:pt x="1127" y="600"/>
                  <a:pt x="1208" y="519"/>
                  <a:pt x="1208" y="420"/>
                </a:cubicBezTo>
                <a:cubicBezTo>
                  <a:pt x="1208" y="360"/>
                  <a:pt x="1208" y="360"/>
                  <a:pt x="1208" y="360"/>
                </a:cubicBezTo>
                <a:cubicBezTo>
                  <a:pt x="1448" y="360"/>
                  <a:pt x="1448" y="360"/>
                  <a:pt x="1448" y="360"/>
                </a:cubicBezTo>
                <a:cubicBezTo>
                  <a:pt x="1448" y="420"/>
                  <a:pt x="1448" y="420"/>
                  <a:pt x="1448" y="420"/>
                </a:cubicBezTo>
                <a:cubicBezTo>
                  <a:pt x="1448" y="519"/>
                  <a:pt x="1529" y="600"/>
                  <a:pt x="1628" y="600"/>
                </a:cubicBezTo>
                <a:cubicBezTo>
                  <a:pt x="1727" y="600"/>
                  <a:pt x="1808" y="519"/>
                  <a:pt x="1808" y="420"/>
                </a:cubicBezTo>
                <a:cubicBezTo>
                  <a:pt x="1808" y="360"/>
                  <a:pt x="1808" y="360"/>
                  <a:pt x="1808" y="360"/>
                </a:cubicBezTo>
                <a:cubicBezTo>
                  <a:pt x="1868" y="360"/>
                  <a:pt x="1868" y="360"/>
                  <a:pt x="1868" y="360"/>
                </a:cubicBezTo>
                <a:cubicBezTo>
                  <a:pt x="1901" y="360"/>
                  <a:pt x="1928" y="387"/>
                  <a:pt x="1928" y="420"/>
                </a:cubicBezTo>
                <a:lnTo>
                  <a:pt x="1928" y="7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noProof="1"/>
          </a:p>
        </p:txBody>
      </p:sp>
      <p:sp>
        <p:nvSpPr>
          <p:cNvPr id="22" name="Zone de texte 70">
            <a:extLst>
              <a:ext uri="{FF2B5EF4-FFF2-40B4-BE49-F238E27FC236}">
                <a16:creationId xmlns:a16="http://schemas.microsoft.com/office/drawing/2014/main" id="{098800BF-4392-B1D6-0280-D7E0A506C48F}"/>
              </a:ext>
            </a:extLst>
          </p:cNvPr>
          <p:cNvSpPr txBox="1"/>
          <p:nvPr/>
        </p:nvSpPr>
        <p:spPr>
          <a:xfrm>
            <a:off x="8338855" y="1935529"/>
            <a:ext cx="2534347" cy="492443"/>
          </a:xfrm>
          <a:prstGeom prst="rect">
            <a:avLst/>
          </a:prstGeom>
          <a:noFill/>
        </p:spPr>
        <p:txBody>
          <a:bodyPr wrap="none" lIns="0" tIns="0" rIns="0" bIns="0" rtlCol="0">
            <a:spAutoFit/>
          </a:bodyPr>
          <a:lstStyle/>
          <a:p>
            <a:pPr algn="ctr" rtl="0"/>
            <a:r>
              <a:rPr lang="fr-FR" b="1" noProof="1">
                <a:solidFill>
                  <a:srgbClr val="43CDD9"/>
                </a:solidFill>
              </a:rPr>
              <a:t>Aide à la prise de décision</a:t>
            </a:r>
          </a:p>
          <a:p>
            <a:pPr algn="ctr" rtl="0"/>
            <a:r>
              <a:rPr lang="fr-FR" sz="1400" noProof="1"/>
              <a:t>05 jours</a:t>
            </a:r>
          </a:p>
        </p:txBody>
      </p:sp>
    </p:spTree>
    <p:extLst>
      <p:ext uri="{BB962C8B-B14F-4D97-AF65-F5344CB8AC3E}">
        <p14:creationId xmlns:p14="http://schemas.microsoft.com/office/powerpoint/2010/main" val="1708956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Zone de texte 109"/>
          <p:cNvSpPr txBox="1"/>
          <p:nvPr/>
        </p:nvSpPr>
        <p:spPr>
          <a:xfrm>
            <a:off x="3427901" y="165381"/>
            <a:ext cx="5336204"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5- BURNDOWN Chart</a:t>
            </a:r>
          </a:p>
        </p:txBody>
      </p:sp>
      <p:sp>
        <p:nvSpPr>
          <p:cNvPr id="155" name="Rectangle 154">
            <a:extLst>
              <a:ext uri="{C183D7F6-B498-43B3-948B-1728B52AA6E4}">
                <adec:decorative xmlns:adec="http://schemas.microsoft.com/office/drawing/2017/decorative" val="1"/>
              </a:ext>
            </a:extLst>
          </p:cNvPr>
          <p:cNvSpPr/>
          <p:nvPr/>
        </p:nvSpPr>
        <p:spPr>
          <a:xfrm>
            <a:off x="1052275" y="854232"/>
            <a:ext cx="10087448"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0" name="Forme libre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noProof="1">
              <a:solidFill>
                <a:srgbClr val="98A3AD"/>
              </a:solidFill>
            </a:endParaRPr>
          </a:p>
        </p:txBody>
      </p:sp>
      <p:sp>
        <p:nvSpPr>
          <p:cNvPr id="33" name="Zone de texte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2</a:t>
            </a:r>
          </a:p>
        </p:txBody>
      </p:sp>
      <p:sp>
        <p:nvSpPr>
          <p:cNvPr id="2" name="Titre 1" hidden="1">
            <a:extLst>
              <a:ext uri="{FF2B5EF4-FFF2-40B4-BE49-F238E27FC236}">
                <a16:creationId xmlns:a16="http://schemas.microsoft.com/office/drawing/2014/main" id="{57154957-68AB-414D-8F5B-A49D3A2612B1}"/>
              </a:ext>
            </a:extLst>
          </p:cNvPr>
          <p:cNvSpPr>
            <a:spLocks noGrp="1"/>
          </p:cNvSpPr>
          <p:nvPr>
            <p:ph type="title"/>
          </p:nvPr>
        </p:nvSpPr>
        <p:spPr/>
        <p:txBody>
          <a:bodyPr rtlCol="0"/>
          <a:lstStyle/>
          <a:p>
            <a:pPr rtl="0"/>
            <a:r>
              <a:rPr lang="fr" dirty="0"/>
              <a:t>Diapositive 2</a:t>
            </a:r>
          </a:p>
        </p:txBody>
      </p:sp>
      <p:sp>
        <p:nvSpPr>
          <p:cNvPr id="5" name="Espace réservé du numéro de diapositive 4">
            <a:extLst>
              <a:ext uri="{FF2B5EF4-FFF2-40B4-BE49-F238E27FC236}">
                <a16:creationId xmlns:a16="http://schemas.microsoft.com/office/drawing/2014/main" id="{4693DB0A-5B77-A840-FBB1-8E96E0A42848}"/>
              </a:ext>
            </a:extLst>
          </p:cNvPr>
          <p:cNvSpPr>
            <a:spLocks noGrp="1"/>
          </p:cNvSpPr>
          <p:nvPr>
            <p:ph type="sldNum" sz="quarter" idx="12"/>
          </p:nvPr>
        </p:nvSpPr>
        <p:spPr/>
        <p:txBody>
          <a:bodyPr/>
          <a:lstStyle/>
          <a:p>
            <a:pPr rtl="0"/>
            <a:fld id="{A428E537-E56B-49CA-B596-52598082FBE8}" type="slidenum">
              <a:rPr lang="fr-FR" noProof="0" smtClean="0"/>
              <a:t>7</a:t>
            </a:fld>
            <a:endParaRPr lang="fr-FR" noProof="0"/>
          </a:p>
        </p:txBody>
      </p:sp>
      <p:pic>
        <p:nvPicPr>
          <p:cNvPr id="7" name="Image 6">
            <a:extLst>
              <a:ext uri="{FF2B5EF4-FFF2-40B4-BE49-F238E27FC236}">
                <a16:creationId xmlns:a16="http://schemas.microsoft.com/office/drawing/2014/main" id="{3AA70B7D-2EAB-3A7E-02EA-B645038CDB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2209800" cy="1657350"/>
          </a:xfrm>
          <a:prstGeom prst="rect">
            <a:avLst/>
          </a:prstGeom>
        </p:spPr>
      </p:pic>
      <p:graphicFrame>
        <p:nvGraphicFramePr>
          <p:cNvPr id="8" name="Graphique 7">
            <a:extLst>
              <a:ext uri="{FF2B5EF4-FFF2-40B4-BE49-F238E27FC236}">
                <a16:creationId xmlns:a16="http://schemas.microsoft.com/office/drawing/2014/main" id="{EABEFD98-14D8-8F94-BA92-9354E3F45524}"/>
              </a:ext>
            </a:extLst>
          </p:cNvPr>
          <p:cNvGraphicFramePr>
            <a:graphicFrameLocks/>
          </p:cNvGraphicFramePr>
          <p:nvPr>
            <p:extLst>
              <p:ext uri="{D42A27DB-BD31-4B8C-83A1-F6EECF244321}">
                <p14:modId xmlns:p14="http://schemas.microsoft.com/office/powerpoint/2010/main" val="1579482634"/>
              </p:ext>
            </p:extLst>
          </p:nvPr>
        </p:nvGraphicFramePr>
        <p:xfrm>
          <a:off x="1899285" y="1784984"/>
          <a:ext cx="8911590" cy="457136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04131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Zone de texte 109"/>
          <p:cNvSpPr txBox="1"/>
          <p:nvPr/>
        </p:nvSpPr>
        <p:spPr>
          <a:xfrm>
            <a:off x="2869965" y="165381"/>
            <a:ext cx="6452087" cy="615553"/>
          </a:xfrm>
          <a:prstGeom prst="rect">
            <a:avLst/>
          </a:prstGeom>
          <a:noFill/>
        </p:spPr>
        <p:txBody>
          <a:bodyPr wrap="none" lIns="0" tIns="0" rIns="0" bIns="0" rtlCol="0">
            <a:spAutoFit/>
          </a:bodyPr>
          <a:lstStyle/>
          <a:p>
            <a:pPr algn="ctr" rtl="0">
              <a:tabLst>
                <a:tab pos="347663" algn="l"/>
              </a:tabLst>
            </a:pPr>
            <a:r>
              <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rPr>
              <a:t>6-Facteur de focalisation:</a:t>
            </a:r>
          </a:p>
        </p:txBody>
      </p:sp>
      <p:sp>
        <p:nvSpPr>
          <p:cNvPr id="155" name="Rectangle 154">
            <a:extLst>
              <a:ext uri="{C183D7F6-B498-43B3-948B-1728B52AA6E4}">
                <adec:decorative xmlns:adec="http://schemas.microsoft.com/office/drawing/2017/decorative" val="1"/>
              </a:ext>
            </a:extLst>
          </p:cNvPr>
          <p:cNvSpPr/>
          <p:nvPr/>
        </p:nvSpPr>
        <p:spPr>
          <a:xfrm>
            <a:off x="1052275" y="854232"/>
            <a:ext cx="10087448" cy="228951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1"/>
          </a:p>
        </p:txBody>
      </p:sp>
      <p:sp>
        <p:nvSpPr>
          <p:cNvPr id="30" name="Forme libre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noProof="1">
              <a:solidFill>
                <a:srgbClr val="98A3AD"/>
              </a:solidFill>
            </a:endParaRPr>
          </a:p>
        </p:txBody>
      </p:sp>
      <p:sp>
        <p:nvSpPr>
          <p:cNvPr id="33" name="Zone de texte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pPr rtl="0"/>
            <a:r>
              <a:rPr lang="fr-FR" sz="1400" b="1" noProof="1">
                <a:solidFill>
                  <a:schemeClr val="bg1"/>
                </a:solidFill>
              </a:rPr>
              <a:t>2</a:t>
            </a:r>
          </a:p>
        </p:txBody>
      </p:sp>
      <p:sp>
        <p:nvSpPr>
          <p:cNvPr id="2" name="Titre 1" hidden="1">
            <a:extLst>
              <a:ext uri="{FF2B5EF4-FFF2-40B4-BE49-F238E27FC236}">
                <a16:creationId xmlns:a16="http://schemas.microsoft.com/office/drawing/2014/main" id="{57154957-68AB-414D-8F5B-A49D3A2612B1}"/>
              </a:ext>
            </a:extLst>
          </p:cNvPr>
          <p:cNvSpPr>
            <a:spLocks noGrp="1"/>
          </p:cNvSpPr>
          <p:nvPr>
            <p:ph type="title"/>
          </p:nvPr>
        </p:nvSpPr>
        <p:spPr/>
        <p:txBody>
          <a:bodyPr rtlCol="0"/>
          <a:lstStyle/>
          <a:p>
            <a:pPr rtl="0"/>
            <a:r>
              <a:rPr lang="fr" dirty="0"/>
              <a:t>Diapositive 2</a:t>
            </a:r>
          </a:p>
        </p:txBody>
      </p:sp>
      <p:sp>
        <p:nvSpPr>
          <p:cNvPr id="5" name="Espace réservé du numéro de diapositive 4">
            <a:extLst>
              <a:ext uri="{FF2B5EF4-FFF2-40B4-BE49-F238E27FC236}">
                <a16:creationId xmlns:a16="http://schemas.microsoft.com/office/drawing/2014/main" id="{4693DB0A-5B77-A840-FBB1-8E96E0A42848}"/>
              </a:ext>
            </a:extLst>
          </p:cNvPr>
          <p:cNvSpPr>
            <a:spLocks noGrp="1"/>
          </p:cNvSpPr>
          <p:nvPr>
            <p:ph type="sldNum" sz="quarter" idx="12"/>
          </p:nvPr>
        </p:nvSpPr>
        <p:spPr/>
        <p:txBody>
          <a:bodyPr/>
          <a:lstStyle/>
          <a:p>
            <a:pPr rtl="0"/>
            <a:fld id="{A428E537-E56B-49CA-B596-52598082FBE8}" type="slidenum">
              <a:rPr lang="fr-FR" noProof="0" smtClean="0"/>
              <a:t>8</a:t>
            </a:fld>
            <a:endParaRPr lang="fr-FR" noProof="0"/>
          </a:p>
        </p:txBody>
      </p:sp>
      <p:graphicFrame>
        <p:nvGraphicFramePr>
          <p:cNvPr id="8" name="Graphique 7">
            <a:extLst>
              <a:ext uri="{FF2B5EF4-FFF2-40B4-BE49-F238E27FC236}">
                <a16:creationId xmlns:a16="http://schemas.microsoft.com/office/drawing/2014/main" id="{EABEFD98-14D8-8F94-BA92-9354E3F45524}"/>
              </a:ext>
            </a:extLst>
          </p:cNvPr>
          <p:cNvGraphicFramePr>
            <a:graphicFrameLocks/>
          </p:cNvGraphicFramePr>
          <p:nvPr/>
        </p:nvGraphicFramePr>
        <p:xfrm>
          <a:off x="1899285" y="1784984"/>
          <a:ext cx="8911590" cy="45713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89214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Zone de texte 39">
            <a:extLst>
              <a:ext uri="{FF2B5EF4-FFF2-40B4-BE49-F238E27FC236}">
                <a16:creationId xmlns:a16="http://schemas.microsoft.com/office/drawing/2014/main" id="{FFAEF1C8-817C-4EBC-A4FB-3ED2DB7FCBF8}"/>
              </a:ext>
            </a:extLst>
          </p:cNvPr>
          <p:cNvSpPr txBox="1"/>
          <p:nvPr/>
        </p:nvSpPr>
        <p:spPr>
          <a:xfrm>
            <a:off x="2093943" y="165381"/>
            <a:ext cx="8004114" cy="615553"/>
          </a:xfrm>
          <a:prstGeom prst="rect">
            <a:avLst/>
          </a:prstGeom>
          <a:noFill/>
        </p:spPr>
        <p:txBody>
          <a:bodyPr wrap="none" lIns="0" tIns="0" rIns="0" bIns="0" rtlCol="0">
            <a:spAutoFit/>
          </a:bodyPr>
          <a:lstStyle/>
          <a:p>
            <a:pPr algn="ctr" rtl="0">
              <a:tabLst>
                <a:tab pos="347663" algn="l"/>
              </a:tabLst>
            </a:pPr>
            <a:r>
              <a:rPr lang="fr-FR" sz="4000" b="1" dirty="0">
                <a:solidFill>
                  <a:srgbClr val="30353F"/>
                </a:solidFill>
                <a:latin typeface="Open Sans" panose="020B0606030504020204" pitchFamily="34" charset="0"/>
                <a:ea typeface="Open Sans" panose="020B0606030504020204" pitchFamily="34" charset="0"/>
                <a:cs typeface="Open Sans" panose="020B0606030504020204" pitchFamily="34" charset="0"/>
              </a:rPr>
              <a:t>6- Outil de suivi de projet AGILE</a:t>
            </a:r>
            <a:endParaRPr lang="fr-FR" sz="4000" b="1" noProof="1">
              <a:solidFill>
                <a:srgbClr val="30353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itre 1" hidden="1">
            <a:extLst>
              <a:ext uri="{FF2B5EF4-FFF2-40B4-BE49-F238E27FC236}">
                <a16:creationId xmlns:a16="http://schemas.microsoft.com/office/drawing/2014/main" id="{8BD7D413-936A-4A2D-83E0-6714C8DB077C}"/>
              </a:ext>
            </a:extLst>
          </p:cNvPr>
          <p:cNvSpPr>
            <a:spLocks noGrp="1"/>
          </p:cNvSpPr>
          <p:nvPr>
            <p:ph type="title"/>
          </p:nvPr>
        </p:nvSpPr>
        <p:spPr/>
        <p:txBody>
          <a:bodyPr rtlCol="0"/>
          <a:lstStyle/>
          <a:p>
            <a:pPr rtl="0"/>
            <a:r>
              <a:rPr lang="fr" dirty="0"/>
              <a:t>Diapositive 4</a:t>
            </a:r>
          </a:p>
        </p:txBody>
      </p:sp>
      <p:sp>
        <p:nvSpPr>
          <p:cNvPr id="4" name="Espace réservé du numéro de diapositive 3"/>
          <p:cNvSpPr>
            <a:spLocks noGrp="1"/>
          </p:cNvSpPr>
          <p:nvPr>
            <p:ph type="sldNum" sz="quarter" idx="12"/>
          </p:nvPr>
        </p:nvSpPr>
        <p:spPr/>
        <p:txBody>
          <a:bodyPr/>
          <a:lstStyle/>
          <a:p>
            <a:pPr rtl="0"/>
            <a:fld id="{A428E537-E56B-49CA-B596-52598082FBE8}" type="slidenum">
              <a:rPr lang="fr-FR" noProof="0" smtClean="0"/>
              <a:t>9</a:t>
            </a:fld>
            <a:endParaRPr lang="fr-FR" noProof="0"/>
          </a:p>
        </p:txBody>
      </p:sp>
      <p:pic>
        <p:nvPicPr>
          <p:cNvPr id="7" name="Image 6">
            <a:extLst>
              <a:ext uri="{FF2B5EF4-FFF2-40B4-BE49-F238E27FC236}">
                <a16:creationId xmlns:a16="http://schemas.microsoft.com/office/drawing/2014/main" id="{33A7C8AE-D790-BCF6-5E42-CB22B1BFE673}"/>
              </a:ext>
            </a:extLst>
          </p:cNvPr>
          <p:cNvPicPr>
            <a:picLocks noChangeAspect="1"/>
          </p:cNvPicPr>
          <p:nvPr/>
        </p:nvPicPr>
        <p:blipFill>
          <a:blip r:embed="rId3"/>
          <a:stretch>
            <a:fillRect/>
          </a:stretch>
        </p:blipFill>
        <p:spPr>
          <a:xfrm>
            <a:off x="422785" y="1088111"/>
            <a:ext cx="10707331" cy="5239201"/>
          </a:xfrm>
          <a:prstGeom prst="rect">
            <a:avLst/>
          </a:prstGeom>
        </p:spPr>
      </p:pic>
      <p:sp>
        <p:nvSpPr>
          <p:cNvPr id="9" name="Rectangle : coins arrondis 8">
            <a:extLst>
              <a:ext uri="{FF2B5EF4-FFF2-40B4-BE49-F238E27FC236}">
                <a16:creationId xmlns:a16="http://schemas.microsoft.com/office/drawing/2014/main" id="{2ED302C7-E996-2451-85F1-0E6ADF2F7537}"/>
              </a:ext>
            </a:extLst>
          </p:cNvPr>
          <p:cNvSpPr/>
          <p:nvPr/>
        </p:nvSpPr>
        <p:spPr>
          <a:xfrm>
            <a:off x="4876800" y="2792358"/>
            <a:ext cx="1012723" cy="333313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 coins arrondis 10">
            <a:extLst>
              <a:ext uri="{FF2B5EF4-FFF2-40B4-BE49-F238E27FC236}">
                <a16:creationId xmlns:a16="http://schemas.microsoft.com/office/drawing/2014/main" id="{21760236-D0D5-E436-DFEC-15B50084AB3E}"/>
              </a:ext>
            </a:extLst>
          </p:cNvPr>
          <p:cNvSpPr/>
          <p:nvPr/>
        </p:nvSpPr>
        <p:spPr>
          <a:xfrm>
            <a:off x="8450826" y="2743199"/>
            <a:ext cx="1012723" cy="338229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14564B95-1A6C-BDD1-D843-A5AE454A86DE}"/>
              </a:ext>
            </a:extLst>
          </p:cNvPr>
          <p:cNvSpPr/>
          <p:nvPr/>
        </p:nvSpPr>
        <p:spPr>
          <a:xfrm>
            <a:off x="2917721" y="2041142"/>
            <a:ext cx="4377814" cy="515245"/>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93348916"/>
      </p:ext>
    </p:extLst>
  </p:cSld>
  <p:clrMapOvr>
    <a:masterClrMapping/>
  </p:clrMapOvr>
</p:sld>
</file>

<file path=ppt/theme/theme1.xml><?xml version="1.0" encoding="utf-8"?>
<a:theme xmlns:a="http://schemas.openxmlformats.org/drawingml/2006/main" name="Thème Offic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7542834_TF88930311" id="{3C9A0D3D-CCBF-49EA-B46C-8ADBCE79F63F}" vid="{35096C07-4F9C-486C-8464-3BC7226195DC}"/>
    </a:ext>
  </a:extLst>
</a:theme>
</file>

<file path=ppt/theme/theme2.xml><?xml version="1.0" encoding="utf-8"?>
<a:theme xmlns:a="http://schemas.openxmlformats.org/drawingml/2006/main" name="Showeet theme">
  <a:themeElements>
    <a:clrScheme name="Showeet">
      <a:dk1>
        <a:srgbClr val="95A5A6"/>
      </a:dk1>
      <a:lt1>
        <a:sysClr val="window" lastClr="FFFFFF"/>
      </a:lt1>
      <a:dk2>
        <a:srgbClr val="2C3E50"/>
      </a:dk2>
      <a:lt2>
        <a:srgbClr val="F2F2F2"/>
      </a:lt2>
      <a:accent1>
        <a:srgbClr val="2980B9"/>
      </a:accent1>
      <a:accent2>
        <a:srgbClr val="16A085"/>
      </a:accent2>
      <a:accent3>
        <a:srgbClr val="9BBB59"/>
      </a:accent3>
      <a:accent4>
        <a:srgbClr val="F39C12"/>
      </a:accent4>
      <a:accent5>
        <a:srgbClr val="C0392B"/>
      </a:accent5>
      <a:accent6>
        <a:srgbClr val="4B2C50"/>
      </a:accent6>
      <a:hlink>
        <a:srgbClr val="16A085"/>
      </a:hlink>
      <a:folHlink>
        <a:srgbClr val="10786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Thème Offic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740364_TF78455520" id="{1B6B5A3F-3791-4D91-8BCC-053B27B038BF}" vid="{26B24478-322D-4DF5-BC15-C9CB3253BD42}"/>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Présentation guidée par les données, à partir de 24Slides</Template>
  <TotalTime>0</TotalTime>
  <Words>649</Words>
  <Application>Microsoft Office PowerPoint</Application>
  <PresentationFormat>Grand écran</PresentationFormat>
  <Paragraphs>130</Paragraphs>
  <Slides>16</Slides>
  <Notes>15</Notes>
  <HiddenSlides>0</HiddenSlides>
  <MMClips>0</MMClips>
  <ScaleCrop>false</ScaleCrop>
  <HeadingPairs>
    <vt:vector size="6" baseType="variant">
      <vt:variant>
        <vt:lpstr>Polices utilisées</vt:lpstr>
      </vt:variant>
      <vt:variant>
        <vt:i4>6</vt:i4>
      </vt:variant>
      <vt:variant>
        <vt:lpstr>Thème</vt:lpstr>
      </vt:variant>
      <vt:variant>
        <vt:i4>3</vt:i4>
      </vt:variant>
      <vt:variant>
        <vt:lpstr>Titres des diapositives</vt:lpstr>
      </vt:variant>
      <vt:variant>
        <vt:i4>16</vt:i4>
      </vt:variant>
    </vt:vector>
  </HeadingPairs>
  <TitlesOfParts>
    <vt:vector size="25" baseType="lpstr">
      <vt:lpstr>Arial</vt:lpstr>
      <vt:lpstr>Calibri</vt:lpstr>
      <vt:lpstr>Calibri Light</vt:lpstr>
      <vt:lpstr>Century Gothic</vt:lpstr>
      <vt:lpstr>Open Sans</vt:lpstr>
      <vt:lpstr>Segoe UI Light</vt:lpstr>
      <vt:lpstr>Thème Office</vt:lpstr>
      <vt:lpstr>Showeet theme</vt:lpstr>
      <vt:lpstr>1_Thème Office</vt:lpstr>
      <vt:lpstr>Diapositive 1</vt:lpstr>
      <vt:lpstr>Sommaire :   1- Présentation du projet : USE Case 2- Volet cybersécurité 3- Analyse de priorité :MosCow 4- User Stories et Sprints 5- Burndown Chart 5- Facteur de focalisation 6- Outil de suivi de projet AGILE 7- Screenshots   </vt:lpstr>
      <vt:lpstr>Diapositive 3</vt:lpstr>
      <vt:lpstr>Analyse du projet : diapositive 2</vt:lpstr>
      <vt:lpstr>3- Moscow analysis: </vt:lpstr>
      <vt:lpstr>Diapositive 9</vt:lpstr>
      <vt:lpstr>Diapositive 2</vt:lpstr>
      <vt:lpstr>Diapositive 2</vt:lpstr>
      <vt:lpstr>Diapositive 4</vt:lpstr>
      <vt:lpstr>Diapositive 4</vt:lpstr>
      <vt:lpstr>Diapositive 4</vt:lpstr>
      <vt:lpstr>Diapositive 5</vt:lpstr>
      <vt:lpstr>Diapositive 5</vt:lpstr>
      <vt:lpstr>Diapositive 5</vt:lpstr>
      <vt:lpstr>Diapositive 8</vt:lpstr>
      <vt:lpstr>Diapositive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2023-01-12T09:48:23Z</dcterms:created>
  <dcterms:modified xsi:type="dcterms:W3CDTF">2023-01-16T21:56:10Z</dcterms:modified>
</cp:coreProperties>
</file>